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71" r:id="rId3"/>
    <p:sldId id="272" r:id="rId4"/>
    <p:sldId id="273" r:id="rId5"/>
    <p:sldId id="276" r:id="rId6"/>
    <p:sldId id="279" r:id="rId7"/>
    <p:sldId id="297" r:id="rId8"/>
    <p:sldId id="298" r:id="rId9"/>
    <p:sldId id="303" r:id="rId10"/>
    <p:sldId id="317" r:id="rId11"/>
    <p:sldId id="259" r:id="rId12"/>
    <p:sldId id="264" r:id="rId13"/>
    <p:sldId id="260" r:id="rId14"/>
    <p:sldId id="262" r:id="rId15"/>
    <p:sldId id="261" r:id="rId16"/>
    <p:sldId id="268" r:id="rId17"/>
    <p:sldId id="299" r:id="rId18"/>
    <p:sldId id="267" r:id="rId19"/>
    <p:sldId id="269" r:id="rId20"/>
    <p:sldId id="288" r:id="rId21"/>
    <p:sldId id="289" r:id="rId22"/>
    <p:sldId id="290" r:id="rId23"/>
    <p:sldId id="295" r:id="rId24"/>
    <p:sldId id="296" r:id="rId25"/>
    <p:sldId id="311" r:id="rId26"/>
    <p:sldId id="312" r:id="rId27"/>
    <p:sldId id="313" r:id="rId28"/>
    <p:sldId id="294" r:id="rId29"/>
    <p:sldId id="307" r:id="rId30"/>
    <p:sldId id="306" r:id="rId31"/>
    <p:sldId id="309" r:id="rId32"/>
    <p:sldId id="310" r:id="rId33"/>
    <p:sldId id="280" r:id="rId34"/>
    <p:sldId id="305" r:id="rId35"/>
    <p:sldId id="304" r:id="rId36"/>
    <p:sldId id="315" r:id="rId37"/>
    <p:sldId id="282" r:id="rId38"/>
    <p:sldId id="316" r:id="rId39"/>
    <p:sldId id="283" r:id="rId40"/>
    <p:sldId id="287" r:id="rId41"/>
    <p:sldId id="285" r:id="rId42"/>
    <p:sldId id="286" r:id="rId43"/>
    <p:sldId id="314" r:id="rId44"/>
    <p:sldId id="300" r:id="rId45"/>
    <p:sldId id="301" r:id="rId46"/>
    <p:sldId id="270" r:id="rId47"/>
    <p:sldId id="265" r:id="rId48"/>
    <p:sldId id="266" r:id="rId49"/>
    <p:sldId id="302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75" d="100"/>
          <a:sy n="75" d="100"/>
        </p:scale>
        <p:origin x="-100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eknk\Desktop\B&#304;R&#304;MLERE%20G&#214;RE%20H&#304;ZMET%20DA&#286;ILI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Donanım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Dekanlık</c:v>
                </c:pt>
                <c:pt idx="1">
                  <c:v>İÖ</c:v>
                </c:pt>
                <c:pt idx="2">
                  <c:v>OÖFMAE</c:v>
                </c:pt>
                <c:pt idx="3">
                  <c:v>EB</c:v>
                </c:pt>
                <c:pt idx="4">
                  <c:v>BES</c:v>
                </c:pt>
                <c:pt idx="5">
                  <c:v>YDE</c:v>
                </c:pt>
                <c:pt idx="6">
                  <c:v>BÖTE</c:v>
                </c:pt>
                <c:pt idx="7">
                  <c:v>Sınıflar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180</c:v>
                </c:pt>
                <c:pt idx="1">
                  <c:v>40</c:v>
                </c:pt>
                <c:pt idx="2">
                  <c:v>36</c:v>
                </c:pt>
                <c:pt idx="3">
                  <c:v>51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  <c:pt idx="7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Yazılım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Dekanlık</c:v>
                </c:pt>
                <c:pt idx="1">
                  <c:v>İÖ</c:v>
                </c:pt>
                <c:pt idx="2">
                  <c:v>OÖFMAE</c:v>
                </c:pt>
                <c:pt idx="3">
                  <c:v>EB</c:v>
                </c:pt>
                <c:pt idx="4">
                  <c:v>BES</c:v>
                </c:pt>
                <c:pt idx="5">
                  <c:v>YDE</c:v>
                </c:pt>
                <c:pt idx="6">
                  <c:v>BÖTE</c:v>
                </c:pt>
                <c:pt idx="7">
                  <c:v>Sınıflar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294</c:v>
                </c:pt>
                <c:pt idx="1">
                  <c:v>49</c:v>
                </c:pt>
                <c:pt idx="2">
                  <c:v>85</c:v>
                </c:pt>
                <c:pt idx="3">
                  <c:v>129</c:v>
                </c:pt>
                <c:pt idx="4">
                  <c:v>55</c:v>
                </c:pt>
                <c:pt idx="5">
                  <c:v>0</c:v>
                </c:pt>
                <c:pt idx="6">
                  <c:v>0</c:v>
                </c:pt>
                <c:pt idx="7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Ağ ve Bağlantı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Dekanlık</c:v>
                </c:pt>
                <c:pt idx="1">
                  <c:v>İÖ</c:v>
                </c:pt>
                <c:pt idx="2">
                  <c:v>OÖFMAE</c:v>
                </c:pt>
                <c:pt idx="3">
                  <c:v>EB</c:v>
                </c:pt>
                <c:pt idx="4">
                  <c:v>BES</c:v>
                </c:pt>
                <c:pt idx="5">
                  <c:v>YDE</c:v>
                </c:pt>
                <c:pt idx="6">
                  <c:v>BÖTE</c:v>
                </c:pt>
                <c:pt idx="7">
                  <c:v>Sınıflar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</c:v>
                </c:pt>
                <c:pt idx="1">
                  <c:v>40</c:v>
                </c:pt>
                <c:pt idx="2">
                  <c:v>25</c:v>
                </c:pt>
                <c:pt idx="3">
                  <c:v>40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Toplam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Dekanlık</c:v>
                </c:pt>
                <c:pt idx="1">
                  <c:v>İÖ</c:v>
                </c:pt>
                <c:pt idx="2">
                  <c:v>OÖFMAE</c:v>
                </c:pt>
                <c:pt idx="3">
                  <c:v>EB</c:v>
                </c:pt>
                <c:pt idx="4">
                  <c:v>BES</c:v>
                </c:pt>
                <c:pt idx="5">
                  <c:v>YDE</c:v>
                </c:pt>
                <c:pt idx="6">
                  <c:v>BÖTE</c:v>
                </c:pt>
                <c:pt idx="7">
                  <c:v>Sınıflar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482</c:v>
                </c:pt>
                <c:pt idx="1">
                  <c:v>129</c:v>
                </c:pt>
                <c:pt idx="2">
                  <c:v>146</c:v>
                </c:pt>
                <c:pt idx="3">
                  <c:v>220</c:v>
                </c:pt>
                <c:pt idx="4">
                  <c:v>137</c:v>
                </c:pt>
                <c:pt idx="5">
                  <c:v>0</c:v>
                </c:pt>
                <c:pt idx="6">
                  <c:v>0</c:v>
                </c:pt>
                <c:pt idx="7">
                  <c:v>155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167D-F05D-4288-BC89-0518D1F33533}" type="datetimeFigureOut">
              <a:rPr lang="tr-TR" smtClean="0"/>
              <a:pPr/>
              <a:t>01.07.2013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8D8A-EE75-4564-9ED5-04F94865C8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C171597-4EE7-43D4-8072-A8736A6DA9FC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09FFF05-83AD-40AD-8A3C-FB8EE7571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8329C1F-8FCE-44CD-AC83-A79A46F00E49}" type="slidenum">
              <a:rPr lang="tr-TR" sz="1200"/>
              <a:pPr eaLnBrk="1" hangingPunct="1"/>
              <a:t>1</a:t>
            </a:fld>
            <a:endParaRPr lang="tr-T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89ECFB8-618C-41A2-A9E7-DC64CFB2428B}" type="slidenum">
              <a:rPr lang="tr-TR" sz="1200"/>
              <a:pPr eaLnBrk="1" hangingPunct="1"/>
              <a:t>10</a:t>
            </a:fld>
            <a:endParaRPr lang="tr-T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11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F350199-682D-4DE7-A134-69A5B0E529C2}" type="slidenum">
              <a:rPr lang="tr-TR" sz="1200"/>
              <a:pPr eaLnBrk="1" hangingPunct="1"/>
              <a:t>12</a:t>
            </a:fld>
            <a:endParaRPr lang="tr-T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2F98EEF-FABA-4D21-951E-0ACC501E9EBA}" type="slidenum">
              <a:rPr lang="tr-TR" sz="1200"/>
              <a:pPr eaLnBrk="1" hangingPunct="1"/>
              <a:t>13</a:t>
            </a:fld>
            <a:endParaRPr lang="tr-T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2F98EEF-FABA-4D21-951E-0ACC501E9EBA}" type="slidenum">
              <a:rPr lang="tr-TR" sz="1200"/>
              <a:pPr eaLnBrk="1" hangingPunct="1"/>
              <a:t>14</a:t>
            </a:fld>
            <a:endParaRPr lang="tr-T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/>
              <a:pPr eaLnBrk="1" hangingPunct="1"/>
              <a:t>15</a:t>
            </a:fld>
            <a:endParaRPr lang="tr-T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58F4CAA-670C-42FA-AFF8-2D558CA4489F}" type="slidenum">
              <a:rPr lang="tr-TR" sz="1200"/>
              <a:pPr eaLnBrk="1" hangingPunct="1"/>
              <a:t>16</a:t>
            </a:fld>
            <a:endParaRPr lang="tr-T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76DFAEC-D860-4349-A211-0D5173CA537A}" type="slidenum">
              <a:rPr lang="tr-TR" sz="1200"/>
              <a:pPr eaLnBrk="1" hangingPunct="1"/>
              <a:t>17</a:t>
            </a:fld>
            <a:endParaRPr 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BFDE2EF-CF28-4AB0-A27D-5BF9A050F2DD}" type="slidenum">
              <a:rPr lang="tr-TR" sz="1200"/>
              <a:pPr eaLnBrk="1" hangingPunct="1"/>
              <a:t>18</a:t>
            </a:fld>
            <a:endParaRPr 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99" y="9427764"/>
            <a:ext cx="2946190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31E19F6-FF68-42B3-B6B5-C8964E556FF1}" type="slidenum">
              <a:rPr lang="tr-TR" sz="1200"/>
              <a:pPr algn="r" eaLnBrk="1" hangingPunct="1"/>
              <a:t>19</a:t>
            </a:fld>
            <a:endParaRPr lang="tr-TR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2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20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21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22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23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24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56251-0CFE-4D16-9DBE-225D4CE1BC91}" type="slidenum">
              <a:rPr lang="tr-TR"/>
              <a:pPr/>
              <a:t>25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56251-0CFE-4D16-9DBE-225D4CE1BC91}" type="slidenum">
              <a:rPr lang="tr-TR"/>
              <a:pPr/>
              <a:t>26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56251-0CFE-4D16-9DBE-225D4CE1BC91}" type="slidenum">
              <a:rPr lang="tr-TR"/>
              <a:pPr/>
              <a:t>27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/>
              <a:pPr/>
              <a:t>28</a:t>
            </a:fld>
            <a:endParaRPr 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29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3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30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31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32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33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34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35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36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37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38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4D8B8-91C7-4544-B44C-C2A8650B2DBC}" type="slidenum">
              <a:rPr lang="tr-TR"/>
              <a:pPr/>
              <a:t>39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4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735C6-2AAA-4F8C-A961-A1B8C6774FF1}" type="slidenum">
              <a:rPr lang="tr-TR"/>
              <a:pPr/>
              <a:t>40</a:t>
            </a:fld>
            <a:endParaRPr 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3F951-A41E-4F6F-8402-3CE980A0C417}" type="slidenum">
              <a:rPr lang="tr-TR"/>
              <a:pPr/>
              <a:t>41</a:t>
            </a:fld>
            <a:endParaRPr 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42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43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320020F-EA84-4FB5-A9DE-D4FE036A2FAF}" type="slidenum">
              <a:rPr lang="tr-TR" sz="1200"/>
              <a:pPr eaLnBrk="1" hangingPunct="1"/>
              <a:t>44</a:t>
            </a:fld>
            <a:endParaRPr lang="tr-T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98D9232-B8CA-4051-BA22-EFFCB8E2B6BB}" type="slidenum">
              <a:rPr lang="tr-TR" sz="1200"/>
              <a:pPr eaLnBrk="1" hangingPunct="1"/>
              <a:t>45</a:t>
            </a:fld>
            <a:endParaRPr lang="tr-T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E11B9-0423-4E5C-B7A7-40BB734B33B2}" type="slidenum">
              <a:rPr lang="tr-TR"/>
              <a:pPr/>
              <a:t>46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899" y="9427764"/>
            <a:ext cx="2946190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47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899" y="9427764"/>
            <a:ext cx="2946190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48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49899" y="9427765"/>
            <a:ext cx="2946189" cy="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49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5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6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7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8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9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87D2-EBC2-4498-BB22-44EBC7D47D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SUF\Desktop\FYK\Tasarımlar\KAPAK-V2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1113"/>
            <a:ext cx="92868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85720" y="3857628"/>
            <a:ext cx="7929618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urgeoisTRUBol" pitchFamily="2" charset="0"/>
                <a:ea typeface="ヒラギノ角ゴ Pro W3" charset="-128"/>
              </a:rPr>
              <a:t>AKADEMİK GENEL KURUL</a:t>
            </a:r>
          </a:p>
        </p:txBody>
      </p:sp>
      <p:sp>
        <p:nvSpPr>
          <p:cNvPr id="3076" name="5 Metin kutusu"/>
          <p:cNvSpPr txBox="1">
            <a:spLocks noChangeArrowheads="1"/>
          </p:cNvSpPr>
          <p:nvPr/>
        </p:nvSpPr>
        <p:spPr bwMode="auto">
          <a:xfrm>
            <a:off x="6429375" y="19161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EĞİTİM</a:t>
            </a:r>
          </a:p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FAKÜLTESİ DEKANLIĞI</a:t>
            </a:r>
          </a:p>
        </p:txBody>
      </p:sp>
      <p:sp>
        <p:nvSpPr>
          <p:cNvPr id="3077" name="6 Metin kutusu"/>
          <p:cNvSpPr txBox="1">
            <a:spLocks noChangeArrowheads="1"/>
          </p:cNvSpPr>
          <p:nvPr/>
        </p:nvSpPr>
        <p:spPr bwMode="auto">
          <a:xfrm>
            <a:off x="6429375" y="2987675"/>
            <a:ext cx="1500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dirty="0" smtClean="0">
                <a:solidFill>
                  <a:srgbClr val="18276E"/>
                </a:solidFill>
                <a:latin typeface="BourgeoisTRUBol" pitchFamily="2" charset="0"/>
              </a:rPr>
              <a:t>201</a:t>
            </a:r>
            <a:r>
              <a:rPr lang="en-US" sz="1600" dirty="0" smtClean="0">
                <a:solidFill>
                  <a:srgbClr val="18276E"/>
                </a:solidFill>
                <a:latin typeface="BourgeoisTRUBol" pitchFamily="2" charset="0"/>
              </a:rPr>
              <a:t>2</a:t>
            </a:r>
            <a:r>
              <a:rPr lang="tr-TR" sz="1600" dirty="0" smtClean="0">
                <a:solidFill>
                  <a:srgbClr val="18276E"/>
                </a:solidFill>
                <a:latin typeface="BourgeoisTRUBol" pitchFamily="2" charset="0"/>
              </a:rPr>
              <a:t>-201</a:t>
            </a:r>
            <a:r>
              <a:rPr lang="en-US" sz="1600" dirty="0" smtClean="0">
                <a:solidFill>
                  <a:srgbClr val="18276E"/>
                </a:solidFill>
                <a:latin typeface="BourgeoisTRUBol" pitchFamily="2" charset="0"/>
              </a:rPr>
              <a:t>3</a:t>
            </a:r>
            <a:endParaRPr lang="tr-TR" sz="1600" dirty="0">
              <a:solidFill>
                <a:srgbClr val="18276E"/>
              </a:solidFill>
              <a:latin typeface="BourgeoisTRUBol" pitchFamily="2" charset="0"/>
            </a:endParaRPr>
          </a:p>
          <a:p>
            <a:pPr algn="ctr" eaLnBrk="1" hangingPunct="1"/>
            <a:r>
              <a:rPr lang="tr-TR" sz="1600" dirty="0">
                <a:solidFill>
                  <a:srgbClr val="18276E"/>
                </a:solidFill>
                <a:latin typeface="BourgeoisTRUBol" pitchFamily="2" charset="0"/>
              </a:rPr>
              <a:t>Öğretim Yılı</a:t>
            </a:r>
          </a:p>
        </p:txBody>
      </p:sp>
      <p:sp>
        <p:nvSpPr>
          <p:cNvPr id="3078" name="7 Metin kutusu"/>
          <p:cNvSpPr txBox="1">
            <a:spLocks noChangeArrowheads="1"/>
          </p:cNvSpPr>
          <p:nvPr/>
        </p:nvSpPr>
        <p:spPr bwMode="auto">
          <a:xfrm>
            <a:off x="6429375" y="4733925"/>
            <a:ext cx="15001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300" b="1" dirty="0" smtClean="0">
                <a:solidFill>
                  <a:srgbClr val="0F3177"/>
                </a:solidFill>
                <a:latin typeface="BourgeoisTRUUlt" pitchFamily="2" charset="0"/>
              </a:rPr>
              <a:t>26 </a:t>
            </a:r>
            <a:r>
              <a:rPr lang="tr-TR" sz="1300" b="1" dirty="0">
                <a:solidFill>
                  <a:srgbClr val="0F3177"/>
                </a:solidFill>
                <a:latin typeface="BourgeoisTRUUlt" pitchFamily="2" charset="0"/>
              </a:rPr>
              <a:t>Haziran </a:t>
            </a:r>
            <a:r>
              <a:rPr lang="tr-TR" sz="1300" b="1" dirty="0" smtClean="0">
                <a:solidFill>
                  <a:srgbClr val="0F3177"/>
                </a:solidFill>
                <a:latin typeface="BourgeoisTRUUlt" pitchFamily="2" charset="0"/>
              </a:rPr>
              <a:t>201</a:t>
            </a:r>
            <a:r>
              <a:rPr lang="en-US" sz="1300" b="1" dirty="0" smtClean="0">
                <a:solidFill>
                  <a:srgbClr val="0F3177"/>
                </a:solidFill>
                <a:latin typeface="BourgeoisTRUUlt" pitchFamily="2" charset="0"/>
              </a:rPr>
              <a:t>3</a:t>
            </a:r>
            <a:endParaRPr lang="tr-TR" sz="1300" b="1" dirty="0">
              <a:solidFill>
                <a:srgbClr val="0F3177"/>
              </a:solidFill>
              <a:latin typeface="BourgeoisTRUUlt" pitchFamily="2" charset="0"/>
            </a:endParaRPr>
          </a:p>
        </p:txBody>
      </p:sp>
      <p:sp>
        <p:nvSpPr>
          <p:cNvPr id="3079" name="8 Metin kutusu"/>
          <p:cNvSpPr txBox="1">
            <a:spLocks noChangeArrowheads="1"/>
          </p:cNvSpPr>
          <p:nvPr/>
        </p:nvSpPr>
        <p:spPr bwMode="auto">
          <a:xfrm>
            <a:off x="6429375" y="5040313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000" dirty="0">
                <a:solidFill>
                  <a:srgbClr val="0F3177"/>
                </a:solidFill>
                <a:latin typeface="BourgeoisTRUMed" pitchFamily="2" charset="0"/>
              </a:rPr>
              <a:t>www.fedu.metu.edu.tr</a:t>
            </a:r>
          </a:p>
        </p:txBody>
      </p:sp>
    </p:spTree>
    <p:extLst>
      <p:ext uri="{BB962C8B-B14F-4D97-AF65-F5344CB8AC3E}">
        <p14:creationId xmlns:p14="http://schemas.microsoft.com/office/powerpoint/2010/main" val="3858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1588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7C6F8E1-839E-41BE-B11D-F6E54B2E07AB}" type="slidenum">
              <a:rPr lang="tr-TR" sz="1200">
                <a:solidFill>
                  <a:srgbClr val="898989"/>
                </a:solidFill>
              </a:rPr>
              <a:pPr eaLnBrk="1" hangingPunct="1"/>
              <a:t>10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</a:t>
            </a:r>
            <a:r>
              <a:rPr lang="en-US" b="1" dirty="0" err="1" smtClean="0">
                <a:latin typeface="BourgeoisTRUBol" pitchFamily="2" charset="0"/>
              </a:rPr>
              <a:t>rd</a:t>
            </a:r>
            <a:r>
              <a:rPr lang="tr-TR" b="1" dirty="0" smtClean="0">
                <a:latin typeface="BourgeoisTRUBol" pitchFamily="2" charset="0"/>
              </a:rPr>
              <a:t>. </a:t>
            </a:r>
            <a:r>
              <a:rPr lang="tr-TR" b="1" dirty="0">
                <a:latin typeface="BourgeoisTRUBol" pitchFamily="2" charset="0"/>
              </a:rPr>
              <a:t>Doç. Dr. Martina G. YÜKSEK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Öğr</a:t>
            </a:r>
            <a:r>
              <a:rPr lang="tr-TR" b="1" dirty="0">
                <a:latin typeface="BourgeoisTRUBol" pitchFamily="2" charset="0"/>
              </a:rPr>
              <a:t>. Gör. Anja MARTİN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YABANCI UYRUKLU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latin typeface="BourgeoisTRUBol" pitchFamily="2" charset="0"/>
              </a:rPr>
              <a:t>Prof. Dr. </a:t>
            </a:r>
            <a:r>
              <a:rPr lang="tr-TR" b="1" dirty="0" smtClean="0">
                <a:latin typeface="BourgeoisTRUBol" pitchFamily="2" charset="0"/>
              </a:rPr>
              <a:t>Meral ÇİLELİ  (Emekli) </a:t>
            </a:r>
            <a:r>
              <a:rPr lang="tr-TR" sz="1800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05.11.2012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YDE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 Dr.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Feza KORKUSUZ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01.02.2013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BES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 Dr.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Hüsnü ENGİNARLAR (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E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mekli)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23.04.2013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Wolf KÖNİG (Emekli) </a:t>
            </a:r>
            <a:r>
              <a:rPr lang="tr-TR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02.03.2013 – 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Öğr. Gör. Dr. Meliha Rabia ŞİMŞEK </a:t>
            </a:r>
            <a:r>
              <a:rPr lang="tr-TR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15.04.2013 – 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M. Yaşar ÖZDEN (Emekli) </a:t>
            </a:r>
            <a:r>
              <a:rPr lang="tr-TR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16.05.2013 – BÖTE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Jochen Rehbein (34.Madde) – </a:t>
            </a:r>
            <a:r>
              <a:rPr lang="tr-TR" sz="1500" b="1" dirty="0" smtClean="0">
                <a:latin typeface="BourgeoisTRUBol" pitchFamily="2" charset="0"/>
              </a:rPr>
              <a:t>16.06.2013 – YDE 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AYRILAN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645419E-CA8A-4811-BC1B-306AAA6D091A}" type="slidenum">
              <a:rPr lang="tr-TR" sz="1200">
                <a:solidFill>
                  <a:srgbClr val="898989"/>
                </a:solidFill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AKADEMİK PERSONEL SAYILARI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Haziran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sz="1800" b="1" dirty="0" smtClean="0">
                <a:solidFill>
                  <a:srgbClr val="0F8BDA"/>
                </a:solidFill>
                <a:latin typeface="BourgeoisTRUUlt" pitchFamily="2" charset="0"/>
              </a:rPr>
              <a:t>3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17120"/>
              </p:ext>
            </p:extLst>
          </p:nvPr>
        </p:nvGraphicFramePr>
        <p:xfrm>
          <a:off x="2286000" y="2643188"/>
          <a:ext cx="4857750" cy="2712912"/>
        </p:xfrm>
        <a:graphic>
          <a:graphicData uri="http://schemas.openxmlformats.org/drawingml/2006/table">
            <a:tbl>
              <a:tblPr/>
              <a:tblGrid>
                <a:gridCol w="214313"/>
                <a:gridCol w="1857375"/>
                <a:gridCol w="2571750"/>
                <a:gridCol w="2143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Unvan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Kişi Sayısı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Profesör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Doçent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Yrd. Doç.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Öğr. Gör.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Okutman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Uzman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82  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59" y="-1588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7D6B1B6-2E4E-4395-BF45-D86158D5D4EF}" type="slidenum">
              <a:rPr lang="tr-TR" sz="1200">
                <a:solidFill>
                  <a:srgbClr val="898989"/>
                </a:solidFill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342900">
              <a:spcBef>
                <a:spcPts val="575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Sibel DOĞAN </a:t>
            </a:r>
            <a:r>
              <a:rPr lang="tr-TR" sz="1800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13.08.2012 </a:t>
            </a:r>
            <a:r>
              <a:rPr lang="tr-TR" sz="1500" b="1" dirty="0">
                <a:latin typeface="BourgeoisTRUBol" pitchFamily="2" charset="0"/>
              </a:rPr>
              <a:t>– BÖTE</a:t>
            </a:r>
          </a:p>
          <a:p>
            <a:pPr marL="287338" indent="-342900">
              <a:spcBef>
                <a:spcPts val="575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Mehmet DÖNMEZ </a:t>
            </a:r>
            <a:r>
              <a:rPr lang="tr-TR" sz="18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13.08.2012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BÖTE</a:t>
            </a:r>
            <a:endParaRPr lang="tr-TR" sz="1500" b="1" dirty="0"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Duygu Fatma ŞAFAK </a:t>
            </a:r>
            <a:r>
              <a:rPr lang="tr-TR" sz="18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16.10.2012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YDE</a:t>
            </a:r>
            <a:endParaRPr lang="tr-TR" sz="1500" b="1" dirty="0"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Mehmet ŞEN </a:t>
            </a:r>
            <a:r>
              <a:rPr lang="tr-TR" sz="18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17.10.2012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İÖB</a:t>
            </a:r>
            <a:endParaRPr lang="tr-TR" sz="1500" b="1" dirty="0"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Merve ARSLAN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17.10.2012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İÖB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Okan ARSLAN 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22.10.2012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BÖTE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Nergis Ayşe Gürel KÖYBAŞI 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19.10.2012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BÖTE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ALINAN ARAŞTIRMA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GÖREVLİLERİ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(50. md.)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59" y="-27384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7D6B1B6-2E4E-4395-BF45-D86158D5D4EF}" type="slidenum">
              <a:rPr lang="tr-TR" sz="1200">
                <a:solidFill>
                  <a:srgbClr val="898989"/>
                </a:solidFill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Barış SÖZERİ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26.11.2012 – BES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Tuğçe ALDEMİR (Gisam)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14.12.2012 – BÖTE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Dilber DEMİRTAŞ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20.12.2012 – OÖFMAEB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Nuran Ece EREN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20.12.2012 – OÖFMAEB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Sinem ÇOKOĞLU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15.02.2013 – İÖB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ALINAN ARAŞTIRMA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GÖREVLİLERİ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(50. md.)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Uğur DÖKMECİ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20.06.2012 – BÖTE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Hasibe Özlen Bakır DEMİRCAN </a:t>
            </a:r>
            <a:r>
              <a:rPr lang="tr-TR" sz="1800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15.09.2012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İÖB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Oya SERTYEL </a:t>
            </a:r>
            <a:r>
              <a:rPr lang="tr-TR" sz="1800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15.09.2012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BÖTE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Mehtap TUZLU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31.12.2012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BÖTE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Neşe SEVİM </a:t>
            </a:r>
            <a:r>
              <a:rPr lang="tr-TR" sz="18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31.12.2012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BÖTE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Funda ERARSLAN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15.03.2013 – OÖFMAEB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Murat DUMAN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06.02.2013 – BÖTE</a:t>
            </a:r>
          </a:p>
          <a:p>
            <a:pPr marL="287338" indent="-342900">
              <a:spcBef>
                <a:spcPts val="575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sz="1800" b="1" dirty="0" smtClean="0">
                <a:solidFill>
                  <a:srgbClr val="000000"/>
                </a:solidFill>
                <a:latin typeface="BourgeoisTRUBol" pitchFamily="2" charset="0"/>
              </a:rPr>
              <a:t>Esra ERET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18.02.2013 – EBB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AYRILAN ARAŞTIRMA GÖREVLİLERİ </a:t>
            </a:r>
            <a:r>
              <a:rPr lang="tr-TR" b="1" dirty="0">
                <a:solidFill>
                  <a:srgbClr val="0F8BDA"/>
                </a:solidFill>
                <a:latin typeface="BourgeoisTRUUlt" pitchFamily="2" charset="0"/>
              </a:rPr>
              <a:t>(50. md.)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D0F3874-3595-43B2-AAA5-09471D1A269B}" type="slidenum">
              <a:rPr lang="tr-TR" sz="1200">
                <a:solidFill>
                  <a:srgbClr val="898989"/>
                </a:solidFill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ARAŞTIRMA GÖREVLİLERİ </a:t>
            </a:r>
            <a:r>
              <a:rPr lang="tr-TR" sz="1600" b="1" dirty="0">
                <a:solidFill>
                  <a:srgbClr val="0F8BDA"/>
                </a:solidFill>
                <a:latin typeface="BourgeoisTRUUlt" pitchFamily="2" charset="0"/>
              </a:rPr>
              <a:t>– </a:t>
            </a:r>
            <a:r>
              <a:rPr lang="tr-TR" sz="1600" b="1" dirty="0" smtClean="0">
                <a:solidFill>
                  <a:srgbClr val="0F8BDA"/>
                </a:solidFill>
                <a:latin typeface="BourgeoisTRUUlt" pitchFamily="2" charset="0"/>
              </a:rPr>
              <a:t>03.06.2013 </a:t>
            </a:r>
            <a:r>
              <a:rPr lang="tr-TR" sz="1600" b="1" dirty="0">
                <a:solidFill>
                  <a:srgbClr val="0F8BDA"/>
                </a:solidFill>
                <a:latin typeface="BourgeoisTRUUlt" pitchFamily="2" charset="0"/>
              </a:rPr>
              <a:t>tarihi itibariyle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01386"/>
              </p:ext>
            </p:extLst>
          </p:nvPr>
        </p:nvGraphicFramePr>
        <p:xfrm>
          <a:off x="1143000" y="2644775"/>
          <a:ext cx="7643813" cy="2712800"/>
        </p:xfrm>
        <a:graphic>
          <a:graphicData uri="http://schemas.openxmlformats.org/drawingml/2006/table">
            <a:tbl>
              <a:tblPr/>
              <a:tblGrid>
                <a:gridCol w="214313"/>
                <a:gridCol w="1227137"/>
                <a:gridCol w="1190625"/>
                <a:gridCol w="1192213"/>
                <a:gridCol w="1190625"/>
                <a:gridCol w="1190625"/>
                <a:gridCol w="1223962"/>
                <a:gridCol w="2143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Bölüm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50.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33.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35.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ÖYP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29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130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206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5-Gorevlendir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70" y="-3170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A2DB400-E09F-40D9-82BE-013F9576F920}" type="slidenum">
              <a:rPr lang="tr-TR" sz="1200">
                <a:solidFill>
                  <a:srgbClr val="898989"/>
                </a:solidFill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Meral</a:t>
            </a:r>
            <a:r>
              <a:rPr lang="en-US" b="1" dirty="0" smtClean="0">
                <a:latin typeface="BourgeoisTRUBol" pitchFamily="2" charset="0"/>
              </a:rPr>
              <a:t> AKSU – </a:t>
            </a:r>
            <a:r>
              <a:rPr lang="en-US" sz="1500" b="1" dirty="0">
                <a:latin typeface="BourgeoisTRUBol" pitchFamily="2" charset="0"/>
              </a:rPr>
              <a:t>EBB – 23</a:t>
            </a:r>
            <a:r>
              <a:rPr lang="en-US" sz="1500" b="1" dirty="0">
                <a:latin typeface="BourgeoisTRUBol" pitchFamily="2" charset="0"/>
              </a:rPr>
              <a:t>.08.2012 </a:t>
            </a:r>
            <a:r>
              <a:rPr lang="en-US" sz="1500" b="1" dirty="0">
                <a:latin typeface="BourgeoisTRUBol" pitchFamily="2" charset="0"/>
              </a:rPr>
              <a:t>– 31.01.2013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</a:t>
            </a:r>
            <a:r>
              <a:rPr lang="tr-TR" b="1" dirty="0" smtClean="0">
                <a:latin typeface="BourgeoisTRUBol" pitchFamily="2" charset="0"/>
              </a:rPr>
              <a:t>. </a:t>
            </a:r>
            <a:r>
              <a:rPr lang="tr-TR" b="1" dirty="0">
                <a:latin typeface="BourgeoisTRUBol" pitchFamily="2" charset="0"/>
              </a:rPr>
              <a:t>Dr. </a:t>
            </a:r>
            <a:r>
              <a:rPr lang="tr-TR" b="1" dirty="0" smtClean="0">
                <a:latin typeface="BourgeoisTRUBol" pitchFamily="2" charset="0"/>
              </a:rPr>
              <a:t>Çiler HATİPOĞLU </a:t>
            </a:r>
            <a:r>
              <a:rPr lang="tr-TR" b="1" dirty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YDE - </a:t>
            </a:r>
            <a:r>
              <a:rPr lang="tr-TR" sz="1500" b="1" dirty="0" smtClean="0">
                <a:latin typeface="BourgeoisTRUBol" pitchFamily="2" charset="0"/>
              </a:rPr>
              <a:t>12.09.2012-14.06.2013</a:t>
            </a: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 Özgür ERDUR BAKER – </a:t>
            </a:r>
            <a:r>
              <a:rPr lang="tr-TR" sz="1500" b="1" dirty="0" smtClean="0">
                <a:latin typeface="BourgeoisTRUBol" pitchFamily="2" charset="0"/>
              </a:rPr>
              <a:t>EBB - </a:t>
            </a:r>
            <a:r>
              <a:rPr lang="tr-TR" sz="1500" b="1" dirty="0">
                <a:latin typeface="BourgeoisTRUBol" pitchFamily="2" charset="0"/>
              </a:rPr>
              <a:t>12.09.2012-14.06.2013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KUZEY KIBRISTA GÖREVLİLER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" descr="X:\7-Ogrenciler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15BB13C6-BF4D-4285-87B3-72513FA50B93}" type="slidenum">
              <a:rPr lang="tr-TR" sz="1200">
                <a:solidFill>
                  <a:srgbClr val="898989"/>
                </a:solidFill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II. DÖNEM ÖĞRENCİ SAYILARI </a:t>
            </a:r>
            <a:r>
              <a:rPr lang="tr-TR" sz="2000" b="1" dirty="0">
                <a:solidFill>
                  <a:srgbClr val="0F8BDA"/>
                </a:solidFill>
                <a:latin typeface="BourgeoisTRUUlt" pitchFamily="2" charset="0"/>
              </a:rPr>
              <a:t>– Hazırlık  Dahil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07938"/>
              </p:ext>
            </p:extLst>
          </p:nvPr>
        </p:nvGraphicFramePr>
        <p:xfrm>
          <a:off x="1143000" y="2571750"/>
          <a:ext cx="7286625" cy="2987200"/>
        </p:xfrm>
        <a:graphic>
          <a:graphicData uri="http://schemas.openxmlformats.org/drawingml/2006/table">
            <a:tbl>
              <a:tblPr/>
              <a:tblGrid>
                <a:gridCol w="241300"/>
                <a:gridCol w="1385888"/>
                <a:gridCol w="1346200"/>
                <a:gridCol w="1344612"/>
                <a:gridCol w="1344613"/>
                <a:gridCol w="1355725"/>
                <a:gridCol w="268287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Bölüm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Hazırlık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Lisans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Y.Lisans + Doktora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249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420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1515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680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2615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X:\6-Idari Personel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FD67763-269E-4E84-AA1A-E0AECBF241C0}" type="slidenum">
              <a:rPr lang="tr-TR" sz="1200" b="1">
                <a:solidFill>
                  <a:srgbClr val="898989"/>
                </a:solidFill>
              </a:rPr>
              <a:pPr algn="r" eaLnBrk="1" hangingPunct="1"/>
              <a:t>19</a:t>
            </a:fld>
            <a:endParaRPr lang="tr-TR" sz="1200" b="1">
              <a:solidFill>
                <a:srgbClr val="898989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Gülsün TÜRKAN – </a:t>
            </a:r>
            <a:r>
              <a:rPr lang="tr-TR" sz="1500" b="1" dirty="0" smtClean="0">
                <a:latin typeface="BourgeoisTRUBol" pitchFamily="2" charset="0"/>
              </a:rPr>
              <a:t>25.09.2012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ALINANLAR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943" y="169812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Gölge SEFEROĞLU – </a:t>
            </a:r>
            <a:r>
              <a:rPr lang="tr-TR" sz="1500" b="1" dirty="0" smtClean="0">
                <a:latin typeface="BourgeoisTRUBol" pitchFamily="2" charset="0"/>
              </a:rPr>
              <a:t>17.05.2013 - Dekan </a:t>
            </a:r>
            <a:r>
              <a:rPr lang="en-US" sz="1500" b="1" dirty="0" smtClean="0">
                <a:latin typeface="BourgeoisTRUBol" pitchFamily="2" charset="0"/>
              </a:rPr>
              <a:t>V.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 Dr.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Erdinç ÇAKIROĞLU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20.05.2013 – Dekan Yardımcısı 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Yrd. Doç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 Dr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. Çiğdem HASER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20.05.2013 – Dekan Yardımcısı 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762000" y="1647825"/>
            <a:ext cx="771525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Cambria" pitchFamily="18" charset="0"/>
              </a:rPr>
              <a:t> </a:t>
            </a:r>
            <a:endParaRPr lang="tr-TR" b="1" dirty="0">
              <a:solidFill>
                <a:srgbClr val="0F8BDA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Türkiye Bilimle</a:t>
            </a:r>
            <a:r>
              <a:rPr lang="en-US" sz="2800" b="1" dirty="0">
                <a:solidFill>
                  <a:srgbClr val="0F8BDA"/>
                </a:solidFill>
                <a:latin typeface="BourgeoisTRUUlt" pitchFamily="2" charset="0"/>
              </a:rPr>
              <a:t>r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Akademisi 2012 Yılı Üniversite Ders Kitapları Telif Eser Ödülü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00150" y="3429000"/>
            <a:ext cx="7715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latin typeface="BourgeoisTRUBol" pitchFamily="2" charset="0"/>
              </a:rPr>
              <a:t>Prof. Dr. </a:t>
            </a:r>
            <a:r>
              <a:rPr lang="tr-TR" b="1" dirty="0" smtClean="0">
                <a:latin typeface="BourgeoisTRUBol" pitchFamily="2" charset="0"/>
              </a:rPr>
              <a:t> Ayhan DEMİR – </a:t>
            </a:r>
            <a:r>
              <a:rPr lang="tr-TR" sz="1500" b="1" dirty="0" smtClean="0">
                <a:latin typeface="BourgeoisTRUBol" pitchFamily="2" charset="0"/>
              </a:rPr>
              <a:t>EB</a:t>
            </a:r>
            <a:r>
              <a:rPr lang="en-US" sz="1500" b="1" dirty="0" smtClean="0">
                <a:latin typeface="BourgeoisTRUBol" pitchFamily="2" charset="0"/>
              </a:rPr>
              <a:t>B</a:t>
            </a:r>
            <a:r>
              <a:rPr lang="tr-TR" sz="1500" b="1" dirty="0" smtClean="0">
                <a:latin typeface="BourgeoisTRUBol" pitchFamily="2" charset="0"/>
              </a:rPr>
              <a:t> – Grupla Psikolojik Danışma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TUBA Üstün Başarılı Genç Bilim İnsanlarını Ödüllendirme Programı 2012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00150" y="3429000"/>
            <a:ext cx="7715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Ult" pitchFamily="2" charset="0"/>
              </a:rPr>
              <a:t>Eğitim Bilimleri Alanı’nda </a:t>
            </a:r>
            <a:endParaRPr lang="tr-TR" b="1" dirty="0" smtClean="0">
              <a:latin typeface="BourgeoisTRUUlt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 Ayhan Kürşat ERBAŞ </a:t>
            </a:r>
            <a:r>
              <a:rPr lang="tr-TR" b="1" smtClean="0">
                <a:latin typeface="BourgeoisTRUBol" pitchFamily="2" charset="0"/>
              </a:rPr>
              <a:t>– OFMAE 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AECT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Division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of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Distance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Learning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14414" y="2714620"/>
            <a:ext cx="7715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Distunguished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Service </a:t>
            </a: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to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AECT </a:t>
            </a: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Division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of </a:t>
            </a: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Distance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Learning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Board of </a:t>
            </a:r>
            <a:r>
              <a:rPr lang="tr-TR" b="1" dirty="0" err="1" smtClean="0">
                <a:solidFill>
                  <a:srgbClr val="558ED5"/>
                </a:solidFill>
                <a:latin typeface="BourgeoisTRUBol" pitchFamily="2" charset="0"/>
              </a:rPr>
              <a:t>Directors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Yrd. Doç. Dr. Evrim BARAN – </a:t>
            </a:r>
            <a:r>
              <a:rPr lang="tr-TR" sz="1500" b="1" dirty="0" smtClean="0">
                <a:latin typeface="BourgeoisTRUBol" pitchFamily="2" charset="0"/>
              </a:rPr>
              <a:t>EBB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814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Marie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Curie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Career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 err="1" smtClean="0">
                <a:solidFill>
                  <a:srgbClr val="0F8BDA"/>
                </a:solidFill>
                <a:latin typeface="BourgeoisTRUUlt" pitchFamily="2" charset="0"/>
              </a:rPr>
              <a:t>Integration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Grant (CIG)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14414" y="2714620"/>
            <a:ext cx="7715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err="1" smtClean="0">
                <a:solidFill>
                  <a:srgbClr val="558ED5"/>
                </a:solidFill>
                <a:latin typeface="Cambria" pitchFamily="18" charset="0"/>
              </a:rPr>
              <a:t>Integrating</a:t>
            </a:r>
            <a:r>
              <a:rPr lang="tr-TR" b="1" dirty="0" smtClean="0">
                <a:solidFill>
                  <a:srgbClr val="558ED5"/>
                </a:solidFill>
                <a:latin typeface="Cambria" pitchFamily="18" charset="0"/>
              </a:rPr>
              <a:t> Mobile </a:t>
            </a:r>
            <a:r>
              <a:rPr lang="tr-TR" b="1" dirty="0" err="1" smtClean="0">
                <a:solidFill>
                  <a:srgbClr val="558ED5"/>
                </a:solidFill>
                <a:latin typeface="Cambria" pitchFamily="18" charset="0"/>
              </a:rPr>
              <a:t>Applications</a:t>
            </a:r>
            <a:r>
              <a:rPr lang="tr-TR" b="1" dirty="0" smtClean="0">
                <a:solidFill>
                  <a:srgbClr val="558ED5"/>
                </a:solidFill>
                <a:latin typeface="Cambria" pitchFamily="18" charset="0"/>
              </a:rPr>
              <a:t> </a:t>
            </a:r>
            <a:r>
              <a:rPr lang="tr-TR" b="1" dirty="0" err="1" smtClean="0">
                <a:solidFill>
                  <a:srgbClr val="558ED5"/>
                </a:solidFill>
                <a:latin typeface="Cambria" pitchFamily="18" charset="0"/>
              </a:rPr>
              <a:t>into</a:t>
            </a:r>
            <a:r>
              <a:rPr lang="tr-TR" b="1" dirty="0" smtClean="0">
                <a:solidFill>
                  <a:srgbClr val="558ED5"/>
                </a:solidFill>
                <a:latin typeface="Cambria" pitchFamily="18" charset="0"/>
              </a:rPr>
              <a:t> </a:t>
            </a:r>
            <a:r>
              <a:rPr lang="tr-TR" b="1" dirty="0" err="1" smtClean="0">
                <a:solidFill>
                  <a:srgbClr val="558ED5"/>
                </a:solidFill>
                <a:latin typeface="Cambria" pitchFamily="18" charset="0"/>
              </a:rPr>
              <a:t>Teacher</a:t>
            </a:r>
            <a:r>
              <a:rPr lang="tr-TR" b="1" dirty="0" smtClean="0">
                <a:solidFill>
                  <a:srgbClr val="558ED5"/>
                </a:solidFill>
                <a:latin typeface="Cambria" pitchFamily="18" charset="0"/>
              </a:rPr>
              <a:t> </a:t>
            </a:r>
            <a:r>
              <a:rPr lang="tr-TR" b="1" dirty="0" err="1" smtClean="0">
                <a:solidFill>
                  <a:srgbClr val="558ED5"/>
                </a:solidFill>
                <a:latin typeface="Cambria" pitchFamily="18" charset="0"/>
              </a:rPr>
              <a:t>Education</a:t>
            </a: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 indent="-28575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latin typeface="BourgeoisTRUBol" pitchFamily="2" charset="0"/>
              </a:rPr>
              <a:t>Yrd. Doç. Dr. Evrim BARAN – </a:t>
            </a:r>
            <a:r>
              <a:rPr lang="tr-TR" sz="1500" b="1" dirty="0">
                <a:latin typeface="BourgeoisTRUBol" pitchFamily="2" charset="0"/>
              </a:rPr>
              <a:t>EBB</a:t>
            </a:r>
            <a:r>
              <a:rPr lang="tr-TR" b="1" dirty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25796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2012 Yılı ODT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Ü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Prof. Dr. Mustafa N. Parlar Eğitim ve Araştırma Vakfı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14414" y="3068960"/>
            <a:ext cx="7715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2011-2012 Öğretim Yılı Yılın Eğitimcisi Ödülü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Yrd. Doç. Dr. Gülfidan CAN – </a:t>
            </a:r>
            <a:r>
              <a:rPr lang="tr-TR" sz="1500" b="1" dirty="0" smtClean="0">
                <a:latin typeface="BourgeoisTRUBol" pitchFamily="2" charset="0"/>
              </a:rPr>
              <a:t>BÖTE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730999-393A-463C-ADBE-DF3C86DE5181}" type="slidenum">
              <a:rPr lang="tr-TR">
                <a:solidFill>
                  <a:srgbClr val="898989"/>
                </a:solidFill>
              </a:rPr>
              <a:pPr/>
              <a:t>25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75180" y="2708274"/>
            <a:ext cx="7715250" cy="280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</a:t>
            </a:r>
            <a:r>
              <a:rPr lang="tr-TR" b="1" dirty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Ömer</a:t>
            </a:r>
            <a:r>
              <a:rPr lang="en-US" b="1" dirty="0" smtClean="0">
                <a:latin typeface="BourgeoisTRUBol" pitchFamily="2" charset="0"/>
              </a:rPr>
              <a:t> GEBAN</a:t>
            </a:r>
            <a:r>
              <a:rPr lang="tr-TR" sz="1500" b="1" dirty="0" smtClean="0">
                <a:latin typeface="BourgeoisTRUBol" pitchFamily="2" charset="0"/>
              </a:rPr>
              <a:t>– </a:t>
            </a:r>
            <a:r>
              <a:rPr lang="en-US" sz="1500" b="1" dirty="0" smtClean="0">
                <a:latin typeface="BourgeoisTRUBol" pitchFamily="2" charset="0"/>
              </a:rPr>
              <a:t>OÖFMAE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Ali YILDIRIM- </a:t>
            </a:r>
            <a:r>
              <a:rPr lang="en-US" sz="1500" b="1" dirty="0" smtClean="0">
                <a:latin typeface="BourgeoisTRUBol" pitchFamily="2" charset="0"/>
              </a:rPr>
              <a:t>EBB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Özgür</a:t>
            </a:r>
            <a:r>
              <a:rPr lang="en-US" b="1" dirty="0" smtClean="0">
                <a:latin typeface="BourgeoisTRUBol" pitchFamily="2" charset="0"/>
              </a:rPr>
              <a:t> ERDUR BAKER- </a:t>
            </a:r>
            <a:r>
              <a:rPr lang="en-US" sz="1500" b="1" dirty="0" smtClean="0">
                <a:latin typeface="BourgeoisTRUBol" pitchFamily="2" charset="0"/>
              </a:rPr>
              <a:t>EBB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Ceren</a:t>
            </a:r>
            <a:r>
              <a:rPr lang="en-US" b="1" dirty="0" smtClean="0">
                <a:latin typeface="BourgeoisTRUBol" pitchFamily="2" charset="0"/>
              </a:rPr>
              <a:t> ÖZTEKİN-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Özgül</a:t>
            </a:r>
            <a:r>
              <a:rPr lang="en-US" b="1" dirty="0" smtClean="0">
                <a:latin typeface="BourgeoisTRUBol" pitchFamily="2" charset="0"/>
              </a:rPr>
              <a:t> YILMAZ TÜZÜN-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Jale</a:t>
            </a:r>
            <a:r>
              <a:rPr lang="en-US" b="1" dirty="0" smtClean="0">
                <a:latin typeface="BourgeoisTRUBol" pitchFamily="2" charset="0"/>
              </a:rPr>
              <a:t> ÇAKIROĞLU-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Yrd</a:t>
            </a:r>
            <a:r>
              <a:rPr lang="en-US" b="1" dirty="0" smtClean="0">
                <a:latin typeface="BourgeoisTRUBol" pitchFamily="2" charset="0"/>
              </a:rPr>
              <a:t>. </a:t>
            </a: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Refika</a:t>
            </a:r>
            <a:r>
              <a:rPr lang="en-US" b="1" dirty="0" smtClean="0">
                <a:latin typeface="BourgeoisTRUBol" pitchFamily="2" charset="0"/>
              </a:rPr>
              <a:t> OLGAN-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Kürşat</a:t>
            </a:r>
            <a:r>
              <a:rPr lang="en-US" b="1" dirty="0" smtClean="0">
                <a:latin typeface="BourgeoisTRUBol" pitchFamily="2" charset="0"/>
              </a:rPr>
              <a:t> ÇAĞILTAY- </a:t>
            </a:r>
            <a:r>
              <a:rPr lang="en-US" sz="1500" b="1" dirty="0" smtClean="0">
                <a:latin typeface="BourgeoisTRUBol" pitchFamily="2" charset="0"/>
              </a:rPr>
              <a:t>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Semra</a:t>
            </a:r>
            <a:r>
              <a:rPr lang="en-US" b="1" dirty="0" smtClean="0">
                <a:latin typeface="BourgeoisTRUBol" pitchFamily="2" charset="0"/>
              </a:rPr>
              <a:t> SUNGUR-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000" b="1" dirty="0" smtClean="0">
                <a:solidFill>
                  <a:srgbClr val="0F8BDA"/>
                </a:solidFill>
                <a:latin typeface="BourgeoisTRUUlt" pitchFamily="2" charset="0"/>
              </a:rPr>
              <a:t>1 OCAK 2010- 31 ARALIK 2012 DÖNEMİ PERFORMANS </a:t>
            </a:r>
            <a:r>
              <a:rPr lang="tr-TR" sz="3000" b="1" dirty="0" smtClean="0">
                <a:solidFill>
                  <a:srgbClr val="0F8BDA"/>
                </a:solidFill>
                <a:latin typeface="BourgeoisTRUUlt" pitchFamily="2" charset="0"/>
              </a:rPr>
              <a:t>ÖDÜLLERİ</a:t>
            </a:r>
            <a:endParaRPr lang="tr-TR" sz="30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730999-393A-463C-ADBE-DF3C86DE5181}" type="slidenum">
              <a:rPr lang="tr-TR">
                <a:solidFill>
                  <a:srgbClr val="898989"/>
                </a:solidFill>
              </a:rPr>
              <a:pPr/>
              <a:t>26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75180" y="2708274"/>
            <a:ext cx="7715250" cy="280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Yezdan</a:t>
            </a:r>
            <a:r>
              <a:rPr lang="en-US" b="1" dirty="0" smtClean="0">
                <a:latin typeface="BourgeoisTRUBol" pitchFamily="2" charset="0"/>
              </a:rPr>
              <a:t> BOZ- </a:t>
            </a:r>
            <a:r>
              <a:rPr lang="en-US" sz="1500" b="1" dirty="0" smtClean="0">
                <a:latin typeface="BourgeoisTRUBol" pitchFamily="2" charset="0"/>
              </a:rPr>
              <a:t>OÖFMAE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Yrd</a:t>
            </a:r>
            <a:r>
              <a:rPr lang="en-US" b="1" dirty="0" smtClean="0">
                <a:latin typeface="BourgeoisTRUBol" pitchFamily="2" charset="0"/>
              </a:rPr>
              <a:t>. </a:t>
            </a: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Elvan </a:t>
            </a:r>
            <a:r>
              <a:rPr lang="en-US" b="1" dirty="0" err="1" smtClean="0">
                <a:latin typeface="BourgeoisTRUBol" pitchFamily="2" charset="0"/>
              </a:rPr>
              <a:t>Şahin</a:t>
            </a:r>
            <a:r>
              <a:rPr lang="en-US" b="1" dirty="0" smtClean="0">
                <a:latin typeface="BourgeoisTRUBol" pitchFamily="2" charset="0"/>
              </a:rPr>
              <a:t>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Ayhan</a:t>
            </a:r>
            <a:r>
              <a:rPr lang="en-US" b="1" dirty="0" smtClean="0">
                <a:latin typeface="BourgeoisTRUBol" pitchFamily="2" charset="0"/>
              </a:rPr>
              <a:t> DEMİR- </a:t>
            </a:r>
            <a:r>
              <a:rPr lang="en-US" sz="1500" b="1" dirty="0" smtClean="0">
                <a:latin typeface="BourgeoisTRUBol" pitchFamily="2" charset="0"/>
              </a:rPr>
              <a:t>EBB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Çiler</a:t>
            </a:r>
            <a:r>
              <a:rPr lang="en-US" b="1" dirty="0" smtClean="0">
                <a:latin typeface="BourgeoisTRUBol" pitchFamily="2" charset="0"/>
              </a:rPr>
              <a:t> HATİPOĞLU- </a:t>
            </a:r>
            <a:r>
              <a:rPr lang="en-US" sz="1500" b="1" dirty="0" smtClean="0">
                <a:latin typeface="BourgeoisTRUBol" pitchFamily="2" charset="0"/>
              </a:rPr>
              <a:t>YDE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Gaye TEKSÖZ- </a:t>
            </a:r>
            <a:r>
              <a:rPr lang="en-US" sz="1500" b="1" dirty="0" smtClean="0">
                <a:latin typeface="BourgeoisTRUBol" pitchFamily="2" charset="0"/>
              </a:rPr>
              <a:t>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Yrd</a:t>
            </a:r>
            <a:r>
              <a:rPr lang="en-US" b="1" dirty="0" smtClean="0">
                <a:latin typeface="BourgeoisTRUBol" pitchFamily="2" charset="0"/>
              </a:rPr>
              <a:t>. </a:t>
            </a: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Saadettin</a:t>
            </a:r>
            <a:r>
              <a:rPr lang="en-US" b="1" dirty="0" smtClean="0">
                <a:latin typeface="BourgeoisTRUBol" pitchFamily="2" charset="0"/>
              </a:rPr>
              <a:t> KİRAZCI- </a:t>
            </a:r>
            <a:r>
              <a:rPr lang="en-US" sz="1500" b="1" dirty="0" smtClean="0">
                <a:latin typeface="BourgeoisTRUBol" pitchFamily="2" charset="0"/>
              </a:rPr>
              <a:t>BES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</a:t>
            </a:r>
            <a:r>
              <a:rPr lang="en-US" b="1" dirty="0" err="1" smtClean="0">
                <a:latin typeface="BourgeoisTRUBol" pitchFamily="2" charset="0"/>
              </a:rPr>
              <a:t>Gölge</a:t>
            </a:r>
            <a:r>
              <a:rPr lang="en-US" b="1" dirty="0" smtClean="0">
                <a:latin typeface="BourgeoisTRUBol" pitchFamily="2" charset="0"/>
              </a:rPr>
              <a:t> SEFEROĞLU- </a:t>
            </a:r>
            <a:r>
              <a:rPr lang="en-US" sz="1500" b="1" dirty="0" smtClean="0">
                <a:latin typeface="BourgeoisTRUBol" pitchFamily="2" charset="0"/>
              </a:rPr>
              <a:t>YDE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Yaşar</a:t>
            </a:r>
            <a:r>
              <a:rPr lang="en-US" b="1" dirty="0" smtClean="0">
                <a:latin typeface="BourgeoisTRUBol" pitchFamily="2" charset="0"/>
              </a:rPr>
              <a:t> KONDAKÇI- </a:t>
            </a:r>
            <a:r>
              <a:rPr lang="en-US" sz="1500" b="1" dirty="0" smtClean="0">
                <a:latin typeface="BourgeoisTRUBol" pitchFamily="2" charset="0"/>
              </a:rPr>
              <a:t>EBB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 Dr. Ali ERYILMAZ- </a:t>
            </a:r>
            <a:r>
              <a:rPr lang="en-US" sz="1500" b="1" dirty="0" smtClean="0">
                <a:latin typeface="BourgeoisTRUBol" pitchFamily="2" charset="0"/>
              </a:rPr>
              <a:t>OÖFMAE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000" b="1" dirty="0" smtClean="0">
                <a:solidFill>
                  <a:srgbClr val="0F8BDA"/>
                </a:solidFill>
                <a:latin typeface="BourgeoisTRUUlt" pitchFamily="2" charset="0"/>
              </a:rPr>
              <a:t>1 OCAK 2010- 31 ARALIK 2012 DÖNEMİ PERFORMANS </a:t>
            </a:r>
            <a:r>
              <a:rPr lang="tr-TR" sz="3000" b="1" dirty="0" smtClean="0">
                <a:solidFill>
                  <a:srgbClr val="0F8BDA"/>
                </a:solidFill>
                <a:latin typeface="BourgeoisTRUUlt" pitchFamily="2" charset="0"/>
              </a:rPr>
              <a:t>ÖDÜLLERİ</a:t>
            </a:r>
            <a:endParaRPr lang="tr-TR" sz="30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730999-393A-463C-ADBE-DF3C86DE5181}" type="slidenum">
              <a:rPr lang="tr-TR">
                <a:solidFill>
                  <a:srgbClr val="898989"/>
                </a:solidFill>
              </a:rPr>
              <a:pPr/>
              <a:t>27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200150" y="2708275"/>
            <a:ext cx="77152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Hizmet Plaketleri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(Emekli Öğretim Elemanları)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latin typeface="BourgeoisTRUBol" pitchFamily="2" charset="0"/>
              </a:rPr>
              <a:t>Prof. Dr. </a:t>
            </a:r>
            <a:r>
              <a:rPr lang="tr-TR" b="1" dirty="0" smtClean="0">
                <a:latin typeface="BourgeoisTRUBol" pitchFamily="2" charset="0"/>
              </a:rPr>
              <a:t>Meral ÇİLELİ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tr-TR" sz="1500" b="1" dirty="0" smtClean="0">
                <a:latin typeface="BourgeoisTRUBol" pitchFamily="2" charset="0"/>
              </a:rPr>
              <a:t>YDE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Wolf KONİG</a:t>
            </a:r>
            <a:r>
              <a:rPr lang="tr-TR" sz="1600" b="1" dirty="0" smtClean="0">
                <a:latin typeface="BourgeoisTRUBol" pitchFamily="2" charset="0"/>
              </a:rPr>
              <a:t> </a:t>
            </a:r>
            <a:r>
              <a:rPr lang="tr-TR" sz="1400" b="1" dirty="0" smtClean="0">
                <a:latin typeface="BourgeoisTRUBol" pitchFamily="2" charset="0"/>
              </a:rPr>
              <a:t>– YDE</a:t>
            </a: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</p:spTree>
    <p:extLst>
      <p:ext uri="{BB962C8B-B14F-4D97-AF65-F5344CB8AC3E}">
        <p14:creationId xmlns:p14="http://schemas.microsoft.com/office/powerpoint/2010/main" val="24015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214414" y="2428868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30.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Elemanları)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Ömer GEBAN </a:t>
            </a:r>
            <a:r>
              <a:rPr lang="tr-TR" sz="1500" b="1" dirty="0" smtClean="0">
                <a:latin typeface="BourgeoisTRUBol" pitchFamily="2" charset="0"/>
              </a:rPr>
              <a:t> –  OÖFMAE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M. Yaşar ÖZDEN </a:t>
            </a:r>
            <a:r>
              <a:rPr lang="tr-TR" sz="1500" b="1" dirty="0" smtClean="0">
                <a:latin typeface="BourgeoisTRUBol" pitchFamily="2" charset="0"/>
              </a:rPr>
              <a:t>–  BÖTE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4414" y="4572008"/>
            <a:ext cx="7715250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20. Yıl Hizmet Belgesi 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(Öğretim Elemanları)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Ali YILDIRIM</a:t>
            </a:r>
            <a:r>
              <a:rPr lang="tr-TR" sz="1500" b="1" dirty="0" smtClean="0">
                <a:latin typeface="BourgeoisTRUBol" pitchFamily="2" charset="0"/>
              </a:rPr>
              <a:t>– </a:t>
            </a: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EBB</a:t>
            </a: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sz="1500" b="1" dirty="0" smtClean="0">
                <a:latin typeface="BourgeoisTRUBol" pitchFamily="2" charset="0"/>
              </a:rPr>
              <a:t>  </a:t>
            </a:r>
            <a:r>
              <a:rPr lang="tr-TR" b="1" dirty="0" smtClean="0">
                <a:latin typeface="BourgeoisTRUBol" pitchFamily="2" charset="0"/>
              </a:rPr>
              <a:t>Prof</a:t>
            </a:r>
            <a:r>
              <a:rPr lang="tr-TR" b="1" dirty="0">
                <a:latin typeface="BourgeoisTRUBol" pitchFamily="2" charset="0"/>
              </a:rPr>
              <a:t>. Dr. Kürşat ÇAĞILTAY –  </a:t>
            </a:r>
            <a:r>
              <a:rPr lang="tr-TR" sz="1500" b="1" dirty="0">
                <a:latin typeface="BourgeoisTRUBol" pitchFamily="2" charset="0"/>
              </a:rPr>
              <a:t>BÖTE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9632" y="3506783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25.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Elemanları)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Esin TEZER </a:t>
            </a:r>
            <a:r>
              <a:rPr lang="tr-TR" sz="1500" b="1" dirty="0" smtClean="0">
                <a:latin typeface="BourgeoisTRUBol" pitchFamily="2" charset="0"/>
              </a:rPr>
              <a:t> – </a:t>
            </a: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EBB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Yrd. Doç. Dr. Nurdan GÜRBÜZ </a:t>
            </a:r>
            <a:r>
              <a:rPr lang="tr-TR" sz="1500" b="1" dirty="0" smtClean="0">
                <a:latin typeface="BourgeoisTRUBol" pitchFamily="2" charset="0"/>
              </a:rPr>
              <a:t>– </a:t>
            </a: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YDE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550659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2012 Yılı Tez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214468" y="1836343"/>
            <a:ext cx="7715250" cy="38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Yavuz İNAL </a:t>
            </a:r>
            <a:r>
              <a:rPr lang="tr-TR" sz="1500" b="1" dirty="0" smtClean="0">
                <a:latin typeface="BourgeoisTRUBol" pitchFamily="2" charset="0"/>
              </a:rPr>
              <a:t>– Doktora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Çocuklar İçin Fiziksel Etkileşimli Eğitsel Oyun Tasarımı: Tasarım Prensiplerinin Belirlenmesi – BÖTE - </a:t>
            </a:r>
            <a:r>
              <a:rPr lang="tr-TR" sz="1600" b="1" dirty="0" smtClean="0">
                <a:latin typeface="BourgeoisTRUBol" pitchFamily="2" charset="0"/>
              </a:rPr>
              <a:t>Prof</a:t>
            </a:r>
            <a:r>
              <a:rPr lang="tr-TR" sz="1600" b="1" dirty="0">
                <a:latin typeface="BourgeoisTRUBol" pitchFamily="2" charset="0"/>
              </a:rPr>
              <a:t>. Dr. Kürşat ÇAĞILTAY </a:t>
            </a:r>
            <a:r>
              <a:rPr lang="tr-TR" sz="1600" b="1" dirty="0" smtClean="0">
                <a:latin typeface="BourgeoisTRUBol" pitchFamily="2" charset="0"/>
              </a:rPr>
              <a:t>(danışman)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latin typeface="BourgeoisTRUBol" pitchFamily="2" charset="0"/>
              </a:rPr>
              <a:t>Derya ÇOKAL</a:t>
            </a:r>
            <a:r>
              <a:rPr lang="tr-TR" sz="1500" b="1" dirty="0" smtClean="0">
                <a:latin typeface="BourgeoisTRUBol" pitchFamily="2" charset="0"/>
              </a:rPr>
              <a:t>– Doktora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This, That ve It Metin İşaretleyicilerinin Anadili İngilizce ve Yabancı Dili İngilizce Türk Katılımcılarla Çevrimiçi ve Çevrimdışı İşlemlenmesi – YDE – Prof. Dr. Wolf KONİG (danışman)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Sedef ALGI </a:t>
            </a:r>
            <a:r>
              <a:rPr lang="tr-TR" sz="1500" b="1" dirty="0" smtClean="0">
                <a:latin typeface="BourgeoisTRUBol" pitchFamily="2" charset="0"/>
              </a:rPr>
              <a:t>– Yüksek Lisans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Birinci ve İkinci Dilde Yazılmış Eleştirel Paragraflarda Kaçınma Sözcükleri ve Vurgulama Sözcüklerinin Rolü: İkici Dilde Akademik Yazım Öğretimi İçin Öneriler – YDE – Doç. Dr. Çiler HATİPOĞLU (danışman) 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214414" y="2786058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Ayhan DEMİR – </a:t>
            </a:r>
            <a:r>
              <a:rPr lang="tr-TR" sz="1500" b="1" dirty="0" smtClean="0">
                <a:latin typeface="BourgeoisTRUBol" pitchFamily="2" charset="0"/>
              </a:rPr>
              <a:t>17.09.2012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</a:t>
            </a:r>
            <a:r>
              <a:rPr lang="tr-TR" b="1" dirty="0" err="1" smtClean="0">
                <a:solidFill>
                  <a:srgbClr val="000000"/>
                </a:solidFill>
                <a:latin typeface="BourgeoisTRUBol" pitchFamily="2" charset="0"/>
              </a:rPr>
              <a:t>Safure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BULUT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01.11.2012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Ayşegül D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ALOĞLU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02.05.2013</a:t>
            </a: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Prof. Dr.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Esin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TEZER 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19.06.2013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539552" y="1571612"/>
            <a:ext cx="8318728" cy="9212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KURULU ÜYELİĞİNE YAPILAN ATAMALAR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30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85786" y="1571612"/>
            <a:ext cx="800100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DERS PERFORMANS ÖDÜLLERİ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357290" y="2071678"/>
            <a:ext cx="75723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Bilgisayar ve Öğretim Teknolojileri Eğitimi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Mithat ÇİÇEK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Berkan ÇELİK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Eğitim Programları ve Öğretim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Pelin ERDOĞAN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Gülçin MUTLU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İlköğretim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Zuhal YILMAZ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İlköğretim Fen ve Matematik Eğitimi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Rukiye AYAN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İngiliz Dili Öğretimi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Yasemin ERDOĞAN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31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85786" y="1571612"/>
            <a:ext cx="800100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15616" y="1785926"/>
            <a:ext cx="7572374" cy="43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2013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UçArı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Ulusal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Vaka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Analiz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Yarışması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Türkiye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Birinciliği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Ödülü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İbrahim </a:t>
            </a:r>
            <a:r>
              <a:rPr lang="en-US" b="1" dirty="0" err="1" smtClean="0">
                <a:latin typeface="BourgeoisTRUBol" pitchFamily="2" charset="0"/>
              </a:rPr>
              <a:t>Yaşa</a:t>
            </a:r>
            <a:r>
              <a:rPr lang="en-US" b="1" dirty="0" smtClean="0">
                <a:latin typeface="BourgeoisTRUBol" pitchFamily="2" charset="0"/>
              </a:rPr>
              <a:t> 	-</a:t>
            </a:r>
            <a:r>
              <a:rPr lang="en-US" sz="1500" b="1" dirty="0" smtClean="0">
                <a:latin typeface="BourgeoisTRUBol" pitchFamily="2" charset="0"/>
              </a:rPr>
              <a:t>YDE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Ulusal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Eğitsel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Kısa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Film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ve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Video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Yarışması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Birinciliği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Ödülü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Mehmet </a:t>
            </a:r>
            <a:r>
              <a:rPr lang="en-US" b="1" dirty="0" err="1" smtClean="0">
                <a:latin typeface="BourgeoisTRUBol" pitchFamily="2" charset="0"/>
              </a:rPr>
              <a:t>Akhoroz</a:t>
            </a:r>
            <a:r>
              <a:rPr lang="en-US" b="1" dirty="0" smtClean="0">
                <a:latin typeface="BourgeoisTRUBol" pitchFamily="2" charset="0"/>
              </a:rPr>
              <a:t> 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Haluk</a:t>
            </a:r>
            <a:r>
              <a:rPr lang="en-US" b="1" dirty="0" smtClean="0">
                <a:latin typeface="BourgeoisTRUBol" pitchFamily="2" charset="0"/>
              </a:rPr>
              <a:t> Alp </a:t>
            </a:r>
            <a:r>
              <a:rPr lang="en-US" b="1" dirty="0" err="1" smtClean="0">
                <a:latin typeface="BourgeoisTRUBol" pitchFamily="2" charset="0"/>
              </a:rPr>
              <a:t>Çelik</a:t>
            </a:r>
            <a:r>
              <a:rPr lang="en-US" b="1" dirty="0" smtClean="0">
                <a:latin typeface="BourgeoisTRUBol" pitchFamily="2" charset="0"/>
              </a:rPr>
              <a:t> 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Hacer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Güner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Feyza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Özkul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Ulusal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Eğitsel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Kısa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Film </a:t>
            </a: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ve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Video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Yarışmasında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İlk 10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Arasında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Olan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Videolar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Mehmet Can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ile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Güvenli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İnternet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Kullanımı</a:t>
            </a:r>
            <a:endParaRPr lang="tr-TR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Mehmet </a:t>
            </a:r>
            <a:r>
              <a:rPr lang="en-US" b="1" dirty="0" err="1" smtClean="0">
                <a:latin typeface="BourgeoisTRUBol" pitchFamily="2" charset="0"/>
              </a:rPr>
              <a:t>Akhoroz</a:t>
            </a:r>
            <a:r>
              <a:rPr lang="en-US" b="1" dirty="0" smtClean="0">
                <a:latin typeface="BourgeoisTRUBol" pitchFamily="2" charset="0"/>
              </a:rPr>
              <a:t> 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Haluk</a:t>
            </a:r>
            <a:r>
              <a:rPr lang="en-US" b="1" dirty="0" smtClean="0">
                <a:latin typeface="BourgeoisTRUBol" pitchFamily="2" charset="0"/>
              </a:rPr>
              <a:t> Alp </a:t>
            </a:r>
            <a:r>
              <a:rPr lang="en-US" b="1" dirty="0" err="1" smtClean="0">
                <a:latin typeface="BourgeoisTRUBol" pitchFamily="2" charset="0"/>
              </a:rPr>
              <a:t>Çelik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Nevzat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Huruzoğlu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Halil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Yarat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32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85786" y="1571612"/>
            <a:ext cx="800100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15616" y="1785926"/>
            <a:ext cx="7572374" cy="43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Solunum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Yolu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Tıkanıklığında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İlk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Yardım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Hacer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Bilü</a:t>
            </a:r>
            <a:r>
              <a:rPr lang="en-US" b="1" dirty="0" smtClean="0">
                <a:latin typeface="BourgeoisTRUBol" pitchFamily="2" charset="0"/>
              </a:rPr>
              <a:t>	 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Hüsnü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Budakoğlu</a:t>
            </a:r>
            <a:r>
              <a:rPr lang="en-US" b="1" dirty="0" smtClean="0">
                <a:latin typeface="BourgeoisTRUBol" pitchFamily="2" charset="0"/>
              </a:rPr>
              <a:t>	 </a:t>
            </a:r>
            <a:r>
              <a:rPr lang="en-US" sz="1500" b="1" dirty="0" smtClean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Emrah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Güner</a:t>
            </a:r>
            <a:r>
              <a:rPr lang="en-US" b="1" dirty="0">
                <a:latin typeface="BourgeoisTRUBol" pitchFamily="2" charset="0"/>
              </a:rPr>
              <a:t>	</a:t>
            </a:r>
            <a:r>
              <a:rPr lang="en-US" sz="1500" b="1" dirty="0">
                <a:latin typeface="BourgeoisTRUBol" pitchFamily="2" charset="0"/>
              </a:rPr>
              <a:t> -BÖTE</a:t>
            </a: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Çağlar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Yıldırım</a:t>
            </a:r>
            <a:r>
              <a:rPr lang="en-US" b="1" dirty="0" smtClean="0">
                <a:latin typeface="BourgeoisTRUBol" pitchFamily="2" charset="0"/>
              </a:rPr>
              <a:t>	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sz="1500" b="1" dirty="0">
                <a:latin typeface="BourgeoisTRUBol" pitchFamily="2" charset="0"/>
              </a:rPr>
              <a:t>-</a:t>
            </a:r>
            <a:r>
              <a:rPr lang="en-US" sz="1500" b="1" dirty="0" smtClean="0">
                <a:latin typeface="BourgeoisTRUBol" pitchFamily="2" charset="0"/>
              </a:rPr>
              <a:t>BÖTE</a:t>
            </a: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Sosyal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>
                <a:solidFill>
                  <a:srgbClr val="558ED5"/>
                </a:solidFill>
                <a:latin typeface="BourgeoisTRUBol" pitchFamily="2" charset="0"/>
              </a:rPr>
              <a:t>Biliş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Teoremi</a:t>
            </a: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>
                <a:latin typeface="BourgeoisTRUBol" pitchFamily="2" charset="0"/>
              </a:rPr>
              <a:t>Mehmet </a:t>
            </a:r>
            <a:r>
              <a:rPr lang="en-US" b="1" dirty="0" err="1">
                <a:latin typeface="BourgeoisTRUBol" pitchFamily="2" charset="0"/>
              </a:rPr>
              <a:t>Akhoroz</a:t>
            </a:r>
            <a:r>
              <a:rPr lang="en-US" b="1" dirty="0">
                <a:latin typeface="BourgeoisTRUBol" pitchFamily="2" charset="0"/>
              </a:rPr>
              <a:t> 	</a:t>
            </a:r>
            <a:r>
              <a:rPr lang="en-US" sz="1500" b="1" dirty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Haluk</a:t>
            </a:r>
            <a:r>
              <a:rPr lang="en-US" b="1" dirty="0">
                <a:latin typeface="BourgeoisTRUBol" pitchFamily="2" charset="0"/>
              </a:rPr>
              <a:t> Alp </a:t>
            </a:r>
            <a:r>
              <a:rPr lang="en-US" b="1" dirty="0" err="1">
                <a:latin typeface="BourgeoisTRUBol" pitchFamily="2" charset="0"/>
              </a:rPr>
              <a:t>Çelik</a:t>
            </a:r>
            <a:r>
              <a:rPr lang="en-US" b="1" dirty="0">
                <a:latin typeface="BourgeoisTRUBol" pitchFamily="2" charset="0"/>
              </a:rPr>
              <a:t>	</a:t>
            </a:r>
            <a:r>
              <a:rPr lang="en-US" sz="1500" b="1" dirty="0">
                <a:latin typeface="BourgeoisTRUBol" pitchFamily="2" charset="0"/>
              </a:rPr>
              <a:t>-BÖTE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Halil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Yarat</a:t>
            </a:r>
            <a:r>
              <a:rPr lang="en-US" b="1" dirty="0">
                <a:latin typeface="BourgeoisTRUBol" pitchFamily="2" charset="0"/>
              </a:rPr>
              <a:t>	</a:t>
            </a:r>
            <a:r>
              <a:rPr lang="en-US" sz="1500" b="1" dirty="0">
                <a:latin typeface="BourgeoisTRUBol" pitchFamily="2" charset="0"/>
              </a:rPr>
              <a:t>-BÖTE</a:t>
            </a: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Uygulamalı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Eğitim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Kongresi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Eğitim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Fakültesi</a:t>
            </a:r>
            <a:r>
              <a:rPr lang="en-US" b="1" dirty="0">
                <a:latin typeface="BourgeoisTRUBol" pitchFamily="2" charset="0"/>
              </a:rPr>
              <a:t> ,SEBİT, Vitamin </a:t>
            </a:r>
            <a:r>
              <a:rPr lang="en-US" b="1" dirty="0" err="1">
                <a:latin typeface="BourgeoisTRUBol" pitchFamily="2" charset="0"/>
              </a:rPr>
              <a:t>Öğretmen</a:t>
            </a:r>
            <a:r>
              <a:rPr lang="en-US" b="1" dirty="0">
                <a:latin typeface="BourgeoisTRUBol" pitchFamily="2" charset="0"/>
              </a:rPr>
              <a:t> , </a:t>
            </a:r>
            <a:r>
              <a:rPr lang="en-US" b="1" dirty="0" err="1">
                <a:latin typeface="BourgeoisTRUBol" pitchFamily="2" charset="0"/>
              </a:rPr>
              <a:t>Milli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Eğitim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Bakanlığı</a:t>
            </a:r>
            <a:r>
              <a:rPr lang="en-US" b="1" dirty="0">
                <a:latin typeface="BourgeoisTRUBol" pitchFamily="2" charset="0"/>
              </a:rPr>
              <a:t> 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 </a:t>
            </a:r>
            <a:r>
              <a:rPr lang="en-US" sz="1500" b="1" dirty="0">
                <a:latin typeface="BourgeoisTRUBol" pitchFamily="2" charset="0"/>
              </a:rPr>
              <a:t>13-15 </a:t>
            </a:r>
            <a:r>
              <a:rPr lang="en-US" sz="1500" b="1" dirty="0" err="1">
                <a:latin typeface="BourgeoisTRUBol" pitchFamily="2" charset="0"/>
              </a:rPr>
              <a:t>Eylül</a:t>
            </a:r>
            <a:r>
              <a:rPr lang="en-US" sz="1500" b="1" dirty="0">
                <a:latin typeface="BourgeoisTRUBol" pitchFamily="2" charset="0"/>
              </a:rPr>
              <a:t> 2012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16.Uluslararası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Türk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Dilbilim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Kurultayı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: 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BourgeoisTRUBol" pitchFamily="2" charset="0"/>
              <a:buChar char="»"/>
            </a:pPr>
            <a:r>
              <a:rPr lang="en-US" b="1" dirty="0" err="1">
                <a:latin typeface="BourgeoisTRUBol" pitchFamily="2" charset="0"/>
              </a:rPr>
              <a:t>Eğitim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Fakültesi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Yabancı</a:t>
            </a:r>
            <a:r>
              <a:rPr lang="en-US" b="1" dirty="0">
                <a:latin typeface="BourgeoisTRUBol" pitchFamily="2" charset="0"/>
              </a:rPr>
              <a:t> Diller </a:t>
            </a:r>
            <a:r>
              <a:rPr lang="en-US" b="1" dirty="0" err="1">
                <a:latin typeface="BourgeoisTRUBol" pitchFamily="2" charset="0"/>
              </a:rPr>
              <a:t>Eğitimi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</a:t>
            </a:r>
            <a:r>
              <a:rPr lang="en-US" b="1" dirty="0" smtClean="0">
                <a:latin typeface="BourgeoisTRUBol" pitchFamily="2" charset="0"/>
              </a:rPr>
              <a:t>   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>
                <a:latin typeface="BourgeoisTRUBol" pitchFamily="2" charset="0"/>
              </a:rPr>
              <a:t>       </a:t>
            </a:r>
            <a:r>
              <a:rPr lang="en-US" sz="1500" b="1" dirty="0" smtClean="0">
                <a:latin typeface="BourgeoisTRUBol" pitchFamily="2" charset="0"/>
              </a:rPr>
              <a:t>   KKM  </a:t>
            </a:r>
            <a:r>
              <a:rPr lang="en-US" sz="1500" b="1" dirty="0" err="1" smtClean="0">
                <a:latin typeface="BourgeoisTRUBol" pitchFamily="2" charset="0"/>
              </a:rPr>
              <a:t>Salonları</a:t>
            </a:r>
            <a:r>
              <a:rPr lang="en-US" sz="1500" b="1" dirty="0" smtClean="0">
                <a:latin typeface="BourgeoisTRUBol" pitchFamily="2" charset="0"/>
              </a:rPr>
              <a:t>    18-21 </a:t>
            </a:r>
            <a:r>
              <a:rPr lang="en-US" sz="1500" b="1" dirty="0" err="1">
                <a:latin typeface="BourgeoisTRUBol" pitchFamily="2" charset="0"/>
              </a:rPr>
              <a:t>Eylül</a:t>
            </a:r>
            <a:r>
              <a:rPr lang="en-US" sz="1500" b="1" dirty="0">
                <a:latin typeface="BourgeoisTRUBol" pitchFamily="2" charset="0"/>
              </a:rPr>
              <a:t> 2012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BourgeoisTRUBol" pitchFamily="2" charset="0"/>
              <a:buChar char="»"/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Öğretmenler 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Haftası 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Etkinlikleri: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24 Kasım 2012 Öğretmenler Günü  </a:t>
            </a:r>
            <a:r>
              <a:rPr lang="tr-TR" sz="1500" b="1" dirty="0" smtClean="0">
                <a:latin typeface="BourgeoisTRUBol" pitchFamily="2" charset="0"/>
              </a:rPr>
              <a:t>– 23.11.2012 – KKM A-C Salonları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Eighth Congress of European Research in Mathematics Education: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smtClean="0">
                <a:latin typeface="BourgeoisTRUBol" pitchFamily="2" charset="0"/>
              </a:rPr>
              <a:t>Ortaöğretim </a:t>
            </a:r>
            <a:r>
              <a:rPr lang="tr-TR" b="1" dirty="0" smtClean="0">
                <a:latin typeface="BourgeoisTRUBol" pitchFamily="2" charset="0"/>
              </a:rPr>
              <a:t>Fen ve Matematik Alanları Eğitimi Bölümü ve İlköğretim Bölümü – Matematik Eğitimi A.B.D.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         </a:t>
            </a:r>
            <a:r>
              <a:rPr lang="tr-TR" sz="1500" b="1" dirty="0" smtClean="0">
                <a:latin typeface="BourgeoisTRUBol" pitchFamily="2" charset="0"/>
              </a:rPr>
              <a:t>6-10 Şubat  2013 Antalya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2013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Yılı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Mayıs Ayı 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Etkinlikleri: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21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Öğrenci Ürünleri Fuarı, Fakülte – Okul İşbirliği, Makarna Şenliği  </a:t>
            </a:r>
            <a:r>
              <a:rPr lang="tr-TR" sz="1500" b="1" dirty="0" smtClean="0">
                <a:latin typeface="BourgeoisTRUBol" pitchFamily="2" charset="0"/>
              </a:rPr>
              <a:t>– 15.05.2013 – Eğitim Fakültesi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Kampus Teknoloji Günleri: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Bilgisayar ve Öğretim Teknolojileri Eğitimi Bölümü </a:t>
            </a:r>
            <a:r>
              <a:rPr lang="tr-TR" sz="1500" b="1" dirty="0" smtClean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         30-31 Mayıs – KKM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563624-29CC-4149-8737-5CB060FFEE9E}" type="slidenum">
              <a:rPr lang="tr-TR">
                <a:solidFill>
                  <a:srgbClr val="898989"/>
                </a:solidFill>
              </a:rPr>
              <a:pPr/>
              <a:t>39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2012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03.2 - 03.7 TERTİPLERİ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09341"/>
              </p:ext>
            </p:extLst>
          </p:nvPr>
        </p:nvGraphicFramePr>
        <p:xfrm>
          <a:off x="2143125" y="3000375"/>
          <a:ext cx="5586413" cy="1706730"/>
        </p:xfrm>
        <a:graphic>
          <a:graphicData uri="http://schemas.openxmlformats.org/drawingml/2006/table">
            <a:tbl>
              <a:tblPr/>
              <a:tblGrid>
                <a:gridCol w="220663"/>
                <a:gridCol w="1911350"/>
                <a:gridCol w="1616075"/>
                <a:gridCol w="1617662"/>
                <a:gridCol w="2206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Harcanan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36.400,00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36.400,00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SKSDB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184.000,00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181.749,88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Performans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257.851,00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235.258,31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478.251,00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453.408,19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99392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214414" y="2786058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</a:t>
            </a:r>
            <a:r>
              <a:rPr lang="tr-TR" b="1" dirty="0" err="1" smtClean="0">
                <a:latin typeface="BourgeoisTRUBol" pitchFamily="2" charset="0"/>
              </a:rPr>
              <a:t>Settar</a:t>
            </a:r>
            <a:r>
              <a:rPr lang="tr-TR" b="1" dirty="0" smtClean="0">
                <a:latin typeface="BourgeoisTRUBol" pitchFamily="2" charset="0"/>
              </a:rPr>
              <a:t> KOÇAK – </a:t>
            </a:r>
            <a:r>
              <a:rPr lang="tr-TR" sz="1500" b="1" dirty="0" smtClean="0">
                <a:latin typeface="BourgeoisTRUBol" pitchFamily="2" charset="0"/>
              </a:rPr>
              <a:t>14.02.2013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Yrd. Doç. Dr. Gökçe GÖKALP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13.12.2012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42910" y="1571612"/>
            <a:ext cx="8215370" cy="106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  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YÖNETİM KURULU ÜYELİĞİNE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7370BB-B337-4D19-84BD-C775451FF4A4}" type="slidenum">
              <a:rPr lang="tr-TR">
                <a:solidFill>
                  <a:srgbClr val="898989"/>
                </a:solidFill>
              </a:rPr>
              <a:pPr/>
              <a:t>40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2012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03.3 (YOLLUK) TERTİBİ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14442"/>
              </p:ext>
            </p:extLst>
          </p:nvPr>
        </p:nvGraphicFramePr>
        <p:xfrm>
          <a:off x="2143125" y="3000375"/>
          <a:ext cx="5586413" cy="1706730"/>
        </p:xfrm>
        <a:graphic>
          <a:graphicData uri="http://schemas.openxmlformats.org/drawingml/2006/table">
            <a:tbl>
              <a:tblPr/>
              <a:tblGrid>
                <a:gridCol w="220663"/>
                <a:gridCol w="1911350"/>
                <a:gridCol w="1616075"/>
                <a:gridCol w="1617662"/>
                <a:gridCol w="2206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Harcanan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69.500,00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65.642,37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Performans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1.150,00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1.135,00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Döner Sermaye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67.750,00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23.152,00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138.400,00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89.929,37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92448F-31E0-4FB1-8C1C-BC16183417EA}" type="slidenum">
              <a:rPr lang="tr-TR">
                <a:solidFill>
                  <a:srgbClr val="898989"/>
                </a:solidFill>
              </a:rPr>
              <a:pPr/>
              <a:t>41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2013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03.2 - 03.7 – 06.1 TERTİPLERİ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29167"/>
              </p:ext>
            </p:extLst>
          </p:nvPr>
        </p:nvGraphicFramePr>
        <p:xfrm>
          <a:off x="2700338" y="3141663"/>
          <a:ext cx="3857625" cy="1706730"/>
        </p:xfrm>
        <a:graphic>
          <a:graphicData uri="http://schemas.openxmlformats.org/drawingml/2006/table">
            <a:tbl>
              <a:tblPr/>
              <a:tblGrid>
                <a:gridCol w="214312"/>
                <a:gridCol w="1857375"/>
                <a:gridCol w="1571625"/>
                <a:gridCol w="2143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37.700,00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SKSDB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199.900,00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Performans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154.700,00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392.300,00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42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2013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03.3 (YOLLUK) TERTİBİ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14098"/>
              </p:ext>
            </p:extLst>
          </p:nvPr>
        </p:nvGraphicFramePr>
        <p:xfrm>
          <a:off x="2700338" y="3141663"/>
          <a:ext cx="3857625" cy="1371480"/>
        </p:xfrm>
        <a:graphic>
          <a:graphicData uri="http://schemas.openxmlformats.org/drawingml/2006/table">
            <a:tbl>
              <a:tblPr/>
              <a:tblGrid>
                <a:gridCol w="214312"/>
                <a:gridCol w="1857375"/>
                <a:gridCol w="1571625"/>
                <a:gridCol w="2143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64.300,00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Döner Sermaye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118.598,00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182.898,00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636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43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Yolluk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Görevlendirmeleri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4687"/>
              </p:ext>
            </p:extLst>
          </p:nvPr>
        </p:nvGraphicFramePr>
        <p:xfrm>
          <a:off x="2627784" y="3284984"/>
          <a:ext cx="4391343" cy="1420823"/>
        </p:xfrm>
        <a:graphic>
          <a:graphicData uri="http://schemas.openxmlformats.org/drawingml/2006/table">
            <a:tbl>
              <a:tblPr/>
              <a:tblGrid>
                <a:gridCol w="243963"/>
                <a:gridCol w="1057175"/>
                <a:gridCol w="1057175"/>
                <a:gridCol w="894533"/>
                <a:gridCol w="894533"/>
                <a:gridCol w="243964"/>
              </a:tblGrid>
              <a:tr h="5014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2012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2013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6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İçi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Dışı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İçi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Dışı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6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34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39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27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3F08C15-A042-4984-80F2-60519EAC789F}" type="slidenum">
              <a:rPr lang="tr-TR" sz="1200">
                <a:solidFill>
                  <a:srgbClr val="898989"/>
                </a:solidFill>
              </a:rPr>
              <a:pPr eaLnBrk="1" hangingPunct="1"/>
              <a:t>44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26075"/>
              </p:ext>
            </p:extLst>
          </p:nvPr>
        </p:nvGraphicFramePr>
        <p:xfrm>
          <a:off x="1285875" y="2428875"/>
          <a:ext cx="7215188" cy="3383100"/>
        </p:xfrm>
        <a:graphic>
          <a:graphicData uri="http://schemas.openxmlformats.org/drawingml/2006/table">
            <a:tbl>
              <a:tblPr/>
              <a:tblGrid>
                <a:gridCol w="214313"/>
                <a:gridCol w="1071562"/>
                <a:gridCol w="1357313"/>
                <a:gridCol w="1214437"/>
                <a:gridCol w="1785938"/>
                <a:gridCol w="1295400"/>
                <a:gridCol w="276225"/>
              </a:tblGrid>
              <a:tr h="3657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Donanım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Yazılım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Ağ ve Bağlantı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Dekanlık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482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Sınıflar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24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672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73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269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6F1656A-1C80-4CD0-944E-0800C81D80D1}" type="slidenum">
              <a:rPr lang="tr-TR" sz="1200">
                <a:solidFill>
                  <a:srgbClr val="898989"/>
                </a:solidFill>
              </a:rPr>
              <a:pPr eaLnBrk="1" hangingPunct="1"/>
              <a:t>45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- Grafik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15147"/>
              </p:ext>
            </p:extLst>
          </p:nvPr>
        </p:nvGraphicFramePr>
        <p:xfrm>
          <a:off x="2051720" y="2420888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49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8" descr="E:\Fakulte-HDD-EV\Akademik Kurul\Tasarımlar\11-TKM-V2.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8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2DCACE-4EF0-4AA8-BB5C-779CA89DAEA5}" type="slidenum">
              <a:rPr lang="tr-TR">
                <a:solidFill>
                  <a:srgbClr val="898989"/>
                </a:solidFill>
              </a:rPr>
              <a:pPr/>
              <a:t>46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59930"/>
              </p:ext>
            </p:extLst>
          </p:nvPr>
        </p:nvGraphicFramePr>
        <p:xfrm>
          <a:off x="1547667" y="2294655"/>
          <a:ext cx="6328303" cy="379864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8145"/>
                <a:gridCol w="584462"/>
                <a:gridCol w="584462"/>
                <a:gridCol w="584462"/>
                <a:gridCol w="584462"/>
                <a:gridCol w="584462"/>
                <a:gridCol w="584462"/>
                <a:gridCol w="584462"/>
                <a:gridCol w="584462"/>
                <a:gridCol w="584462"/>
              </a:tblGrid>
              <a:tr h="959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Kamera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Tripod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Ses Kayıt Cihazı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Laptop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Projeksiyon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Renkli Çıktı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Tarayıcı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Sprial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 Cilt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Foto Makine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Dekanlık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İÖ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OÖFMAE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284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169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754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EB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171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137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BES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147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BÖTE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</a:rPr>
                        <a:t>T</a:t>
                      </a:r>
                      <a:r>
                        <a:rPr kumimoji="0" lang="tr-T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</a:rPr>
                        <a:t>oplam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1187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903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845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381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184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1685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2297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123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246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47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 b="1">
                <a:solidFill>
                  <a:srgbClr val="898989"/>
                </a:solidFill>
              </a:rPr>
              <a:pPr algn="r" eaLnBrk="1" hangingPunct="1"/>
              <a:t>47</a:t>
            </a:fld>
            <a:endParaRPr lang="tr-TR" sz="1200" b="1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066800" y="2075657"/>
            <a:ext cx="7620000" cy="32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Fakültemiz A</a:t>
            </a:r>
            <a:r>
              <a:rPr lang="en-US" b="1" dirty="0" smtClean="0">
                <a:latin typeface="BourgeoisTRUBol" pitchFamily="2" charset="0"/>
              </a:rPr>
              <a:t>,</a:t>
            </a:r>
            <a:r>
              <a:rPr lang="tr-TR" b="1" dirty="0" smtClean="0">
                <a:latin typeface="BourgeoisTRUBol" pitchFamily="2" charset="0"/>
              </a:rPr>
              <a:t> B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ve</a:t>
            </a:r>
            <a:r>
              <a:rPr lang="en-US" b="1" dirty="0" smtClean="0">
                <a:latin typeface="BourgeoisTRUBol" pitchFamily="2" charset="0"/>
              </a:rPr>
              <a:t> C</a:t>
            </a:r>
            <a:r>
              <a:rPr lang="tr-TR" b="1" dirty="0" smtClean="0">
                <a:latin typeface="BourgeoisTRUBol" pitchFamily="2" charset="0"/>
              </a:rPr>
              <a:t> binaları çatıları yenilenmiş buzlanmaya karşı rezi</a:t>
            </a:r>
            <a:r>
              <a:rPr lang="en-US" b="1" dirty="0" err="1" smtClean="0">
                <a:latin typeface="BourgeoisTRUBol" pitchFamily="2" charset="0"/>
              </a:rPr>
              <a:t>st</a:t>
            </a:r>
            <a:r>
              <a:rPr lang="tr-TR" b="1" dirty="0" smtClean="0">
                <a:latin typeface="BourgeoisTRUBol" pitchFamily="2" charset="0"/>
              </a:rPr>
              <a:t>ans sistemi yapılmıştır.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Fakültemiz A blok ek binasında bulunan EF-33, EF-34, EF-35, EF-36, EF-37, EF-38, EF-39, EF-40 numaralı ofis ve sınıflarda kış aylarında yaşanan ısı sorunu petek dilimlerinin sayılarının artırılması ile giderilmiştir.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20</a:t>
            </a:r>
            <a:r>
              <a:rPr lang="tr-TR" b="1" dirty="0" smtClean="0">
                <a:latin typeface="BourgeoisTRUBol" pitchFamily="2" charset="0"/>
              </a:rPr>
              <a:t> adet etkileşimli akıllı tahta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ve</a:t>
            </a:r>
            <a:r>
              <a:rPr lang="en-US" b="1" dirty="0" smtClean="0">
                <a:latin typeface="BourgeoisTRUBol" pitchFamily="2" charset="0"/>
              </a:rPr>
              <a:t> 13 </a:t>
            </a:r>
            <a:r>
              <a:rPr lang="en-US" b="1" dirty="0" err="1">
                <a:latin typeface="BourgeoisTRUBol" pitchFamily="2" charset="0"/>
              </a:rPr>
              <a:t>adet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projeksiyon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cihazı</a:t>
            </a:r>
            <a:r>
              <a:rPr lang="en-US" b="1" dirty="0" smtClean="0">
                <a:latin typeface="BourgeoisTRUBol" pitchFamily="2" charset="0"/>
              </a:rPr>
              <a:t>  </a:t>
            </a:r>
            <a:r>
              <a:rPr lang="tr-TR" b="1" dirty="0" smtClean="0">
                <a:latin typeface="BourgeoisTRUBol" pitchFamily="2" charset="0"/>
              </a:rPr>
              <a:t>alımı </a:t>
            </a:r>
            <a:r>
              <a:rPr lang="tr-TR" b="1" dirty="0">
                <a:latin typeface="BourgeoisTRUBol" pitchFamily="2" charset="0"/>
              </a:rPr>
              <a:t>yapılmıştır.</a:t>
            </a: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48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 b="1">
                <a:solidFill>
                  <a:srgbClr val="898989"/>
                </a:solidFill>
              </a:rPr>
              <a:pPr algn="r" eaLnBrk="1" hangingPunct="1"/>
              <a:t>48</a:t>
            </a:fld>
            <a:endParaRPr lang="tr-TR" sz="1200" b="1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066800" y="2075657"/>
            <a:ext cx="7620000" cy="32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EF-37, EF38, EF-39, EF-40 numaralı kübik ofislere havalandırma sistemi yapılmıştır.</a:t>
            </a: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Yabancı</a:t>
            </a:r>
            <a:r>
              <a:rPr lang="en-US" b="1" dirty="0" smtClean="0">
                <a:latin typeface="BourgeoisTRUBol" pitchFamily="2" charset="0"/>
              </a:rPr>
              <a:t> Diller </a:t>
            </a:r>
            <a:r>
              <a:rPr lang="en-US" b="1" dirty="0" err="1" smtClean="0">
                <a:latin typeface="BourgeoisTRUBol" pitchFamily="2" charset="0"/>
              </a:rPr>
              <a:t>Eğitimi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Bölümü’ne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dört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ofisten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oluşan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ek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bina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yapılmıştır</a:t>
            </a:r>
            <a:r>
              <a:rPr lang="en-US" b="1" dirty="0" smtClean="0">
                <a:latin typeface="BourgeoisTRUBol" pitchFamily="2" charset="0"/>
              </a:rPr>
              <a:t>. </a:t>
            </a: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sz="1800" b="1" dirty="0" smtClean="0">
                <a:latin typeface="BourgeoisTRUBol" pitchFamily="2" charset="0"/>
              </a:rPr>
              <a:t>A binamız önünde bulunan beton oturma alanlarının yüzeyinin kaplamasının yapılması, ahşap oturma alanlarının monte edilmek suretiyle tadilatının yapılarak kullanıma sunulması çalışmaları devam etmektedir.</a:t>
            </a:r>
            <a:endParaRPr lang="tr-TR" sz="18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9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 b="1">
                <a:solidFill>
                  <a:srgbClr val="898989"/>
                </a:solidFill>
              </a:rPr>
              <a:pPr algn="r" eaLnBrk="1" hangingPunct="1"/>
              <a:t>49</a:t>
            </a:fld>
            <a:endParaRPr lang="tr-TR" sz="1200" b="1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714348" y="3000372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cap="all" dirty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0556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25796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42976" y="3500438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 Ayhan DEMİR – </a:t>
            </a:r>
            <a:r>
              <a:rPr lang="tr-TR" sz="1500" b="1" dirty="0" smtClean="0">
                <a:latin typeface="BourgeoisTRUBol" pitchFamily="2" charset="0"/>
              </a:rPr>
              <a:t>17.09.2012 – Bölüm Başkanı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Doç. Dr.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Cennet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Engin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DEMİR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–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17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.0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6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.201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3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 – Bölüm Başkanı Yard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</a:t>
            </a: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err="1" smtClean="0">
                <a:solidFill>
                  <a:srgbClr val="000000"/>
                </a:solidFill>
                <a:latin typeface="BourgeoisTRUBol" pitchFamily="2" charset="0"/>
              </a:rPr>
              <a:t>Öğr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. Gör. Serap EMİL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20.09.2012 – Bölüm Başkanı Yard.</a:t>
            </a: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Ahmet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OK 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     20.09.2012  -  17.06.2013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 Bölüm Başkanı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Yard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. 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000" b="1" dirty="0" smtClean="0">
                <a:solidFill>
                  <a:srgbClr val="0F8BDA"/>
                </a:solidFill>
                <a:latin typeface="Cambria" pitchFamily="18" charset="0"/>
              </a:rPr>
              <a:t> 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EĞİTİM BİLİMLERİ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42976" y="3000372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 Gölge SEFEROĞLU – </a:t>
            </a:r>
            <a:r>
              <a:rPr lang="tr-TR" sz="1500" b="1" dirty="0" smtClean="0">
                <a:latin typeface="BourgeoisTRUBol" pitchFamily="2" charset="0"/>
              </a:rPr>
              <a:t>02.10.2012 – Bölüm Başkanı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Yrd. Doç. Dr. Hale Işık GÜLER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03.10.2012 – Bölüm Başkanı </a:t>
            </a:r>
            <a:r>
              <a:rPr lang="tr-TR" sz="1500" b="1" dirty="0" err="1" smtClean="0">
                <a:solidFill>
                  <a:srgbClr val="000000"/>
                </a:solidFill>
                <a:latin typeface="BourgeoisTRUBol" pitchFamily="2" charset="0"/>
              </a:rPr>
              <a:t>Yard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Yrd. Doç. Dr. Bilal KIRKICI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03.10.2012 – Bölüm Başkanı </a:t>
            </a:r>
            <a:r>
              <a:rPr lang="tr-TR" sz="1500" b="1" dirty="0" err="1" smtClean="0">
                <a:solidFill>
                  <a:srgbClr val="000000"/>
                </a:solidFill>
                <a:latin typeface="BourgeoisTRUBol" pitchFamily="2" charset="0"/>
              </a:rPr>
              <a:t>Yard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Yrd. Doç. Dr. </a:t>
            </a:r>
            <a:r>
              <a:rPr lang="tr-TR" b="1" dirty="0" err="1" smtClean="0">
                <a:solidFill>
                  <a:srgbClr val="000000"/>
                </a:solidFill>
                <a:latin typeface="BourgeoisTRUBol" pitchFamily="2" charset="0"/>
              </a:rPr>
              <a:t>Martina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G. YÜKSEK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03.10.2012 – Danışman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err="1" smtClean="0">
                <a:solidFill>
                  <a:srgbClr val="000000"/>
                </a:solidFill>
                <a:latin typeface="BourgeoisTRUBol" pitchFamily="2" charset="0"/>
              </a:rPr>
              <a:t>Öğr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. Gör. Dr. Deniz ŞALLI – ÇOPUR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03.10.2012 - Danışman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500306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YABANCI DİLLER EĞİTİMİ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00174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ATAMALAR(3 yıl)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36072" y="2797572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 Ali ERYILMAZ</a:t>
            </a:r>
            <a:r>
              <a:rPr lang="tr-TR" sz="1800" b="1" dirty="0" smtClean="0">
                <a:latin typeface="BourgeoisTRUBol" pitchFamily="2" charset="0"/>
              </a:rPr>
              <a:t> – </a:t>
            </a:r>
            <a:r>
              <a:rPr lang="tr-TR" sz="1500" b="1" dirty="0" smtClean="0">
                <a:latin typeface="BourgeoisTRUBol" pitchFamily="2" charset="0"/>
              </a:rPr>
              <a:t>06.11.2012 – OÖFMAE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Doç. Dr. Çiler HATİPOĞLU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08.01.2013 - 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DOÇENT ATAMALARI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36072" y="2797572"/>
            <a:ext cx="7715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 Çiğdem </a:t>
            </a:r>
            <a:r>
              <a:rPr lang="tr-TR" sz="1800" b="1" dirty="0" smtClean="0">
                <a:latin typeface="BourgeoisTRUBol" pitchFamily="2" charset="0"/>
              </a:rPr>
              <a:t> SAĞIN ŞİMŞEK  – </a:t>
            </a:r>
            <a:r>
              <a:rPr lang="tr-TR" sz="1500" b="1" dirty="0" smtClean="0">
                <a:latin typeface="BourgeoisTRUBol" pitchFamily="2" charset="0"/>
              </a:rPr>
              <a:t>YDE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Doç. Dr. Nurten BİRLİK –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YDE</a:t>
            </a: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Dr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Yaşar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KONDAKÇI </a:t>
            </a:r>
            <a:r>
              <a:rPr lang="tr-TR" sz="1600" b="1" dirty="0" smtClean="0">
                <a:solidFill>
                  <a:srgbClr val="000000"/>
                </a:solidFill>
                <a:latin typeface="BourgeoisTRUBol" pitchFamily="2" charset="0"/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  <a:latin typeface="BourgeoisTRUBol" pitchFamily="2" charset="0"/>
              </a:rPr>
              <a:t> EBB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ÜNVAN ALANLAR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9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00150" y="2409825"/>
            <a:ext cx="7715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Yrd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Dr.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Evrim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BARAN –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02.07.2012 - EBB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Öğr. Gör. Dr.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Şen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ö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m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Tuğba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YALÇIN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– </a:t>
            </a:r>
            <a:r>
              <a:rPr lang="en-US" sz="1500" b="1" dirty="0" smtClean="0">
                <a:latin typeface="BourgeoisTRUBol" pitchFamily="2" charset="0"/>
              </a:rPr>
              <a:t>05</a:t>
            </a:r>
            <a:r>
              <a:rPr lang="tr-TR" sz="1500" b="1" dirty="0" smtClean="0">
                <a:latin typeface="BourgeoisTRUBol" pitchFamily="2" charset="0"/>
              </a:rPr>
              <a:t>.</a:t>
            </a:r>
            <a:r>
              <a:rPr lang="en-US" sz="1500" b="1" dirty="0" smtClean="0">
                <a:latin typeface="BourgeoisTRUBol" pitchFamily="2" charset="0"/>
              </a:rPr>
              <a:t>12</a:t>
            </a:r>
            <a:r>
              <a:rPr lang="tr-TR" sz="1500" b="1" dirty="0" smtClean="0">
                <a:latin typeface="BourgeoisTRUBol" pitchFamily="2" charset="0"/>
              </a:rPr>
              <a:t>.201</a:t>
            </a:r>
            <a:r>
              <a:rPr lang="en-US" sz="1500" b="1" dirty="0" smtClean="0">
                <a:latin typeface="BourgeoisTRUBol" pitchFamily="2" charset="0"/>
              </a:rPr>
              <a:t>2</a:t>
            </a:r>
            <a:r>
              <a:rPr lang="tr-TR" sz="1500" b="1" dirty="0" smtClean="0">
                <a:latin typeface="BourgeoisTRUBol" pitchFamily="2" charset="0"/>
              </a:rPr>
              <a:t> – YDE</a:t>
            </a: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ALINAN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1985</Words>
  <Application>Microsoft Office PowerPoint</Application>
  <PresentationFormat>On-screen Show (4:3)</PresentationFormat>
  <Paragraphs>690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TKM</dc:creator>
  <cp:lastModifiedBy>ArzuKızılkaya</cp:lastModifiedBy>
  <cp:revision>131</cp:revision>
  <cp:lastPrinted>2013-06-26T10:20:25Z</cp:lastPrinted>
  <dcterms:created xsi:type="dcterms:W3CDTF">2013-06-12T11:20:40Z</dcterms:created>
  <dcterms:modified xsi:type="dcterms:W3CDTF">2013-07-01T07:25:42Z</dcterms:modified>
</cp:coreProperties>
</file>